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82" r:id="rId3"/>
    <p:sldId id="279" r:id="rId4"/>
    <p:sldId id="278" r:id="rId5"/>
    <p:sldId id="275" r:id="rId6"/>
    <p:sldId id="277" r:id="rId7"/>
    <p:sldId id="273" r:id="rId8"/>
    <p:sldId id="268" r:id="rId9"/>
    <p:sldId id="270" r:id="rId10"/>
    <p:sldId id="271" r:id="rId11"/>
    <p:sldId id="283" r:id="rId12"/>
    <p:sldId id="257" r:id="rId13"/>
    <p:sldId id="258" r:id="rId14"/>
    <p:sldId id="259" r:id="rId15"/>
    <p:sldId id="260" r:id="rId16"/>
    <p:sldId id="261" r:id="rId17"/>
    <p:sldId id="262" r:id="rId18"/>
    <p:sldId id="290" r:id="rId19"/>
    <p:sldId id="263" r:id="rId20"/>
    <p:sldId id="264" r:id="rId21"/>
    <p:sldId id="265" r:id="rId22"/>
    <p:sldId id="267" r:id="rId23"/>
    <p:sldId id="295" r:id="rId24"/>
    <p:sldId id="306" r:id="rId25"/>
    <p:sldId id="292" r:id="rId26"/>
    <p:sldId id="296" r:id="rId27"/>
    <p:sldId id="303" r:id="rId28"/>
    <p:sldId id="304" r:id="rId29"/>
    <p:sldId id="274" r:id="rId30"/>
    <p:sldId id="305" r:id="rId31"/>
    <p:sldId id="272" r:id="rId32"/>
    <p:sldId id="280" r:id="rId33"/>
    <p:sldId id="297" r:id="rId34"/>
    <p:sldId id="298" r:id="rId35"/>
    <p:sldId id="299" r:id="rId36"/>
    <p:sldId id="300" r:id="rId37"/>
    <p:sldId id="301" r:id="rId38"/>
    <p:sldId id="302" r:id="rId39"/>
    <p:sldId id="308" r:id="rId40"/>
    <p:sldId id="276" r:id="rId41"/>
    <p:sldId id="309" r:id="rId42"/>
    <p:sldId id="307" r:id="rId43"/>
    <p:sldId id="289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9" autoAdjust="0"/>
    <p:restoredTop sz="94660"/>
  </p:normalViewPr>
  <p:slideViewPr>
    <p:cSldViewPr snapToGrid="0">
      <p:cViewPr varScale="1">
        <p:scale>
          <a:sx n="69" d="100"/>
          <a:sy n="69" d="100"/>
        </p:scale>
        <p:origin x="84" y="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9D1D3-E508-4BA4-8C4F-333C1A6EDF53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7E59B-FAED-4445-AE9F-FC45F03EBD3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036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FFE6-35C7-4070-870A-4BF055FDE5A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5246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la commande du bras on peut utiliser la commande par trajectoire a faire (c’est un trajectoire prédéfinit dans le code) comme par un apprentissage par Bluetooth , </a:t>
            </a:r>
          </a:p>
          <a:p>
            <a:r>
              <a:rPr lang="fr-FR" dirty="0"/>
              <a:t>Pour la création de l’application Bluetooth on a utilise la plateforme d’un site s’</a:t>
            </a:r>
            <a:r>
              <a:rPr lang="fr-FR" dirty="0" err="1"/>
              <a:t>applais</a:t>
            </a:r>
            <a:r>
              <a:rPr lang="fr-FR" dirty="0"/>
              <a:t> appinventor 2 ,c’est une plateforme facile a utiliser pour crée des applications Android  grâce à ses commandes graphique,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FFE6-35C7-4070-870A-4BF055FDE5A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1418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FFE6-35C7-4070-870A-4BF055FDE5A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3212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C367C-DDBC-421F-BAE1-F751A8D874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858BB-5622-4BD7-BCB2-78704C6F9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0E26A-E6D0-4C72-A172-1D7B972ED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6A797-40A4-4BB6-AA68-FAC384AFE2BB}" type="datetime1">
              <a:rPr lang="fr-FR" smtClean="0"/>
              <a:t>28/06/2019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40E35-8EC2-4A98-9541-F469C0A39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07764-1315-4D12-BE94-9AF88F90D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264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EF2F-5F9F-4495-9FBC-64784A9E7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1BD4B-8733-4BAF-8294-A303E6FEB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5C3D8-4298-465C-B438-7961AC092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D22B7-C91C-45F0-9CE8-936B6D33BBDB}" type="datetime1">
              <a:rPr lang="fr-FR" smtClean="0"/>
              <a:t>28/06/2019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9E9F7-3348-4886-85B4-32EED524B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1590B-69D1-4C3A-AEE3-306FB8A8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24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DFB31F-0EF9-44FE-ABA8-01A277597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F4A59-1CC7-4CAE-AF6D-2B40F0DD8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4AD8E-E233-46FC-AC24-7A729789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171D-925D-484C-A825-4D3536050148}" type="datetime1">
              <a:rPr lang="fr-FR" smtClean="0"/>
              <a:t>28/06/2019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1CA63-B318-4D8D-829A-EEB0B0B5C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97ECF-A353-4E82-8FA5-14BACE298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3065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AA99-DC6A-42C5-B63D-18BDF0323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CB8C-117A-45E6-AE8F-1AFDEB587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6E68E-0409-458B-AFD5-B92025C39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4AD2-9D38-4044-9442-496B8700E188}" type="datetime1">
              <a:rPr lang="fr-FR" smtClean="0"/>
              <a:t>28/06/2019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7A41B-30D8-4F83-B90F-04CCCCD99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60F06-9679-4C26-87E7-7A26B694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1008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E63E-E05B-47E0-AB78-30E62A7CD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5D937-9A23-4242-A3F5-EFDB389FD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1A018-55C2-4FC6-A961-A5077B2EC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2BC23-831B-4562-BFFD-63C7BB3AA11A}" type="datetime1">
              <a:rPr lang="fr-FR" smtClean="0"/>
              <a:t>28/06/2019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B37F5-E307-4355-BE15-ADA2421DE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C0886-EC52-42BF-8565-F1A2548A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756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65E43-A621-4B5D-B4D7-50A2B3ED5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64CD0-2F93-425B-A2D7-C8299DDCCE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5E637-4467-4B73-B002-C2AF31919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404D5-B330-44E6-A9A1-5F0257C04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EAFBD-9910-436A-89A5-FD5A153C0753}" type="datetime1">
              <a:rPr lang="fr-FR" smtClean="0"/>
              <a:t>28/06/2019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973AD-FCA2-4D6D-A898-B1AF781CF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BB62-5351-4AD6-A54F-C45427ECD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022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8B4DF-27EC-4E02-9AE7-45C4802E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340AA-2127-43BC-987D-38B81595E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C044D-1224-4B2E-9289-818BAB47D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698922-14D6-44A9-BF93-CCF3E86573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2DC6D1-901D-49A5-9478-B3FC72C118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1682C5-B921-4F2A-99DE-914030DC4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123CC-133B-4177-8EE4-BFFE4974FEB9}" type="datetime1">
              <a:rPr lang="fr-FR" smtClean="0"/>
              <a:t>28/06/2019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2AF467-8C73-48A6-96F9-D81B1C6D8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ABE08C-2BF3-4C26-B8B6-3174166E9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244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F2D7-8575-4143-BA16-A4E93214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DAADB-5E3F-49F5-B5A3-F08A23FD9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A3D48-C87B-4B26-A914-296F33BEB795}" type="datetime1">
              <a:rPr lang="fr-FR" smtClean="0"/>
              <a:t>28/06/2019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F4B48-51F4-4B0F-9C8A-27B0E668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EC0A4-8576-4076-BCCE-C632FA9F5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0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6164E5-8468-4C5C-BA2A-8204E2C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34D-E606-4EE2-AD15-BE8747793350}" type="datetime1">
              <a:rPr lang="fr-FR" smtClean="0"/>
              <a:t>28/06/2019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49E63-1785-4DDD-8EA8-73B658409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92498-64ED-4286-B620-90AD5158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123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F75A3-56CA-47D8-BD0D-7E1186B2F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8A3E1-64AA-4CCC-A9C6-741AD7F75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E68F4-EFDB-497A-BACC-70AAD94E8B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B0C9C-D665-4373-8FEF-565BEFE59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7D5BE-C708-47B0-9BD8-8CA6BC7DD4ED}" type="datetime1">
              <a:rPr lang="fr-FR" smtClean="0"/>
              <a:t>28/06/2019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9A208-7F7E-42CF-803E-5D0885B28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7CD12-0858-4336-B512-CA85408F4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5344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2DC7-A8E8-43E2-B3D3-2C3A7BB14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BFE152-A54D-4C7F-BAED-76EE2C548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569909-ADCD-4B3B-93AE-233F9DDB4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73C22-DE0E-4D7A-9607-3309AB2ED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07E2D-0C79-422A-8419-2B52F7453A38}" type="datetime1">
              <a:rPr lang="fr-FR" smtClean="0"/>
              <a:t>28/06/2019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41B07-7B14-47F4-9FF4-4EFDE079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0F531-0980-4689-9352-BCA7F6661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384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7EC1E9-BC3F-4A16-9EE7-07D8FABC7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58B3E-EECD-4297-A879-BF1A24668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BA62A-9512-476A-ACCA-AB4D2CEAD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02A16-C534-4CFA-B526-BE2F123EE73D}" type="datetime1">
              <a:rPr lang="fr-FR" smtClean="0"/>
              <a:t>28/06/2019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37F3D-A55A-4EB4-9099-A6C90A308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41EF5-849C-44A5-82DF-F42DE02C2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898D5-9D78-436D-9422-F1A5937222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4347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455E4-3809-48C1-A10F-60AFEFC77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2214"/>
            <a:ext cx="9144000" cy="720501"/>
          </a:xfrm>
        </p:spPr>
        <p:txBody>
          <a:bodyPr>
            <a:normAutofit fontScale="90000"/>
          </a:bodyPr>
          <a:lstStyle/>
          <a:p>
            <a:r>
              <a:rPr lang="fr-FR" sz="2400" dirty="0"/>
              <a:t>Université Sultan moulay Sulaiman </a:t>
            </a:r>
            <a:br>
              <a:rPr lang="fr-FR" sz="2400" dirty="0"/>
            </a:br>
            <a:r>
              <a:rPr lang="fr-FR" sz="2400" dirty="0"/>
              <a:t>Faculté des science et technique de Beni Mellal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30A6FA-E394-4901-84CE-C87D30C4D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548" y="2363451"/>
            <a:ext cx="9144000" cy="1786943"/>
          </a:xfrm>
        </p:spPr>
        <p:txBody>
          <a:bodyPr>
            <a:normAutofit/>
          </a:bodyPr>
          <a:lstStyle/>
          <a:p>
            <a:r>
              <a:rPr lang="fr-FR" sz="3200" dirty="0"/>
              <a:t>Etude ,Conception et réalisation </a:t>
            </a:r>
          </a:p>
          <a:p>
            <a:r>
              <a:rPr lang="fr-FR" sz="3200" dirty="0"/>
              <a:t>d’une Bras Manipulateur  </a:t>
            </a:r>
          </a:p>
          <a:p>
            <a:r>
              <a:rPr lang="fr-FR" sz="3200" dirty="0"/>
              <a:t>À six degrés de libertés</a:t>
            </a:r>
          </a:p>
        </p:txBody>
      </p:sp>
      <p:pic>
        <p:nvPicPr>
          <p:cNvPr id="4" name="Image 7" descr="C:\Users\abdelhamid\AppData\Local\Microsoft\Windows\INetCache\Content.Word\télécharger (2).jpg">
            <a:extLst>
              <a:ext uri="{FF2B5EF4-FFF2-40B4-BE49-F238E27FC236}">
                <a16:creationId xmlns:a16="http://schemas.microsoft.com/office/drawing/2014/main" id="{8D99F897-14C6-4650-AC30-FCF1F27FF01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8" y="222464"/>
            <a:ext cx="1355090" cy="1184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EAC848-535F-49F0-A8E3-2937F237A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0" y="167925"/>
            <a:ext cx="1450303" cy="11847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F60FB1-5B85-4974-84C8-7FFF3358CF0E}"/>
              </a:ext>
            </a:extLst>
          </p:cNvPr>
          <p:cNvSpPr txBox="1"/>
          <p:nvPr/>
        </p:nvSpPr>
        <p:spPr>
          <a:xfrm>
            <a:off x="566671" y="5439573"/>
            <a:ext cx="3554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Réalisé par : </a:t>
            </a:r>
          </a:p>
          <a:p>
            <a:r>
              <a:rPr lang="fr-FR" sz="2000" dirty="0"/>
              <a:t>                      Qaddi Zakaria</a:t>
            </a:r>
          </a:p>
          <a:p>
            <a:r>
              <a:rPr lang="fr-FR" sz="2000" dirty="0"/>
              <a:t>                      Samiri Salah-Eddine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FDEC4B-1C49-4515-B634-CA2B860421FF}"/>
              </a:ext>
            </a:extLst>
          </p:cNvPr>
          <p:cNvSpPr txBox="1"/>
          <p:nvPr/>
        </p:nvSpPr>
        <p:spPr>
          <a:xfrm>
            <a:off x="7929092" y="5439573"/>
            <a:ext cx="4262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Encadré par : </a:t>
            </a:r>
          </a:p>
          <a:p>
            <a:r>
              <a:rPr lang="fr-FR" sz="2000" dirty="0"/>
              <a:t>                      M.Kouach Zakaria</a:t>
            </a:r>
          </a:p>
          <a:p>
            <a:r>
              <a:rPr lang="fr-FR" sz="2000" dirty="0"/>
              <a:t>                      Mme.Ouaomar Hanaa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575A7D-6BEF-4D1F-AAD9-C2B6ABFB161A}"/>
              </a:ext>
            </a:extLst>
          </p:cNvPr>
          <p:cNvSpPr txBox="1"/>
          <p:nvPr/>
        </p:nvSpPr>
        <p:spPr>
          <a:xfrm>
            <a:off x="4954075" y="6421890"/>
            <a:ext cx="3116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Année universitaire: 2018/2019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0210C017-2C77-481C-B6DB-E1BEBD03E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93" y="2186287"/>
            <a:ext cx="1705213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17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3">
            <a:extLst>
              <a:ext uri="{FF2B5EF4-FFF2-40B4-BE49-F238E27FC236}">
                <a16:creationId xmlns:a16="http://schemas.microsoft.com/office/drawing/2014/main" id="{C4BBB944-8686-4A0A-A69C-B90DBA67A710}"/>
              </a:ext>
            </a:extLst>
          </p:cNvPr>
          <p:cNvSpPr txBox="1"/>
          <p:nvPr/>
        </p:nvSpPr>
        <p:spPr>
          <a:xfrm>
            <a:off x="150311" y="997474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Bras 1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D7E801E-A290-4F99-B1E0-7FE03DDD5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12" y="1453951"/>
            <a:ext cx="2736303" cy="20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2B2072F6-F303-4CE7-8BA8-0C545C12A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60" y="1453951"/>
            <a:ext cx="2609260" cy="2077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ZoneTexte 4">
            <a:extLst>
              <a:ext uri="{FF2B5EF4-FFF2-40B4-BE49-F238E27FC236}">
                <a16:creationId xmlns:a16="http://schemas.microsoft.com/office/drawing/2014/main" id="{9CFE7E81-54F6-4093-9112-1B1EBAA1781B}"/>
              </a:ext>
            </a:extLst>
          </p:cNvPr>
          <p:cNvSpPr txBox="1"/>
          <p:nvPr/>
        </p:nvSpPr>
        <p:spPr>
          <a:xfrm>
            <a:off x="3295888" y="999129"/>
            <a:ext cx="3109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Bras 2 et Bras 3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9AEE76C1-0924-4785-B922-828E74E07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99" y="4417719"/>
            <a:ext cx="2885707" cy="222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1B275BA-7659-4371-B7C2-549F11618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15" y="4417720"/>
            <a:ext cx="2880987" cy="222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ZoneTexte 6">
            <a:extLst>
              <a:ext uri="{FF2B5EF4-FFF2-40B4-BE49-F238E27FC236}">
                <a16:creationId xmlns:a16="http://schemas.microsoft.com/office/drawing/2014/main" id="{D1155D0E-9C4F-4C00-B257-8ED881DA812C}"/>
              </a:ext>
            </a:extLst>
          </p:cNvPr>
          <p:cNvSpPr txBox="1"/>
          <p:nvPr/>
        </p:nvSpPr>
        <p:spPr>
          <a:xfrm>
            <a:off x="3967414" y="3963264"/>
            <a:ext cx="3504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support</a:t>
            </a:r>
          </a:p>
        </p:txBody>
      </p:sp>
      <p:sp>
        <p:nvSpPr>
          <p:cNvPr id="14" name="ZoneTexte 5">
            <a:extLst>
              <a:ext uri="{FF2B5EF4-FFF2-40B4-BE49-F238E27FC236}">
                <a16:creationId xmlns:a16="http://schemas.microsoft.com/office/drawing/2014/main" id="{6B5545C7-3926-428F-B354-43A2CC503FC6}"/>
              </a:ext>
            </a:extLst>
          </p:cNvPr>
          <p:cNvSpPr txBox="1"/>
          <p:nvPr/>
        </p:nvSpPr>
        <p:spPr>
          <a:xfrm>
            <a:off x="994886" y="392427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Côtés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2DD424-4C09-4430-A3BB-D4AE9FCBCB1D}"/>
              </a:ext>
            </a:extLst>
          </p:cNvPr>
          <p:cNvSpPr txBox="1"/>
          <p:nvPr/>
        </p:nvSpPr>
        <p:spPr>
          <a:xfrm>
            <a:off x="351146" y="286365"/>
            <a:ext cx="484445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/>
              <a:t>Dessins (Logiciel catia):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8CF5FD-2465-47C1-9374-8B81239A3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10</a:t>
            </a:fld>
            <a:endParaRPr lang="fr-FR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B4DB08D-E246-4591-907E-3C73D171B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55" y="1453951"/>
            <a:ext cx="2849073" cy="2077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ZoneTexte 3">
            <a:extLst>
              <a:ext uri="{FF2B5EF4-FFF2-40B4-BE49-F238E27FC236}">
                <a16:creationId xmlns:a16="http://schemas.microsoft.com/office/drawing/2014/main" id="{B0D73E50-A143-4CCE-BEC2-EA197ABF9112}"/>
              </a:ext>
            </a:extLst>
          </p:cNvPr>
          <p:cNvSpPr txBox="1"/>
          <p:nvPr/>
        </p:nvSpPr>
        <p:spPr>
          <a:xfrm>
            <a:off x="6270755" y="937574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Moteur pas a pas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62A2CC75-5035-4D54-BA72-148EB06F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335" y="4417719"/>
            <a:ext cx="2911525" cy="222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F83CF3FF-FB36-443B-85ED-0F6F9FF4ADDB}"/>
              </a:ext>
            </a:extLst>
          </p:cNvPr>
          <p:cNvSpPr txBox="1"/>
          <p:nvPr/>
        </p:nvSpPr>
        <p:spPr>
          <a:xfrm>
            <a:off x="8255054" y="3927455"/>
            <a:ext cx="2678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La Base</a:t>
            </a: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29C10BE4-72FD-46E6-B28B-2B3BD3F7C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099" y="1453951"/>
            <a:ext cx="2709611" cy="2077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10">
            <a:extLst>
              <a:ext uri="{FF2B5EF4-FFF2-40B4-BE49-F238E27FC236}">
                <a16:creationId xmlns:a16="http://schemas.microsoft.com/office/drawing/2014/main" id="{79C3DF81-D872-49C5-B267-A231D8814D07}"/>
              </a:ext>
            </a:extLst>
          </p:cNvPr>
          <p:cNvSpPr txBox="1"/>
          <p:nvPr/>
        </p:nvSpPr>
        <p:spPr>
          <a:xfrm>
            <a:off x="9492359" y="982585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Liaison par engrenage</a:t>
            </a:r>
          </a:p>
        </p:txBody>
      </p:sp>
    </p:spTree>
    <p:extLst>
      <p:ext uri="{BB962C8B-B14F-4D97-AF65-F5344CB8AC3E}">
        <p14:creationId xmlns:p14="http://schemas.microsoft.com/office/powerpoint/2010/main" val="293366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  <p:bldP spid="14" grpId="0"/>
      <p:bldP spid="17" grpId="0"/>
      <p:bldP spid="19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ECD2EBA-8C85-400A-A637-E65C7A5B6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92" y="1389888"/>
            <a:ext cx="5791456" cy="4840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4A0A9E-D1FC-4370-9B8E-C0E00CA4E466}"/>
              </a:ext>
            </a:extLst>
          </p:cNvPr>
          <p:cNvSpPr txBox="1"/>
          <p:nvPr/>
        </p:nvSpPr>
        <p:spPr>
          <a:xfrm>
            <a:off x="334850" y="179057"/>
            <a:ext cx="299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Dessin d’ensemble :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4EC62E-D6BE-45E7-818E-0D77EFFA4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11</a:t>
            </a:fld>
            <a:endParaRPr lang="fr-FR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848" y="1389888"/>
            <a:ext cx="5574083" cy="4840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720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739B-CB36-429F-A691-10159725F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197" y="90151"/>
            <a:ext cx="10515600" cy="598869"/>
          </a:xfrm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fr-FR" b="1" dirty="0"/>
              <a:t>Modélisation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FE0BF1-1CBC-4A52-9566-AB90DC81AB48}"/>
              </a:ext>
            </a:extLst>
          </p:cNvPr>
          <p:cNvSpPr/>
          <p:nvPr/>
        </p:nvSpPr>
        <p:spPr>
          <a:xfrm>
            <a:off x="202036" y="1454357"/>
            <a:ext cx="112987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Dans la plupart des applications en robotique, on s’intéresse à </a:t>
            </a:r>
            <a:r>
              <a:rPr lang="fr-FR" sz="2400" b="1" dirty="0">
                <a:latin typeface="+mj-lt"/>
              </a:rPr>
              <a:t>la trajectoire </a:t>
            </a:r>
            <a:r>
              <a:rPr lang="fr-FR" sz="2400" dirty="0">
                <a:latin typeface="+mj-lt"/>
              </a:rPr>
              <a:t>et </a:t>
            </a:r>
            <a:r>
              <a:rPr lang="fr-FR" sz="2400" b="1" dirty="0">
                <a:latin typeface="+mj-lt"/>
              </a:rPr>
              <a:t>la position </a:t>
            </a:r>
            <a:r>
              <a:rPr lang="fr-FR" sz="2400" dirty="0">
                <a:latin typeface="+mj-lt"/>
              </a:rPr>
              <a:t>finale de l’outil terminal par rapport à la référence fixe,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91A15E-A34E-4434-8607-EF937D446AE6}"/>
              </a:ext>
            </a:extLst>
          </p:cNvPr>
          <p:cNvSpPr/>
          <p:nvPr/>
        </p:nvSpPr>
        <p:spPr>
          <a:xfrm>
            <a:off x="413197" y="3881689"/>
            <a:ext cx="5682803" cy="1655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2400" dirty="0">
                <a:solidFill>
                  <a:srgbClr val="4E3B30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cinématique directe consiste à donner une pose à un squelette d’animation en modifiant uniquement les paramètres de ses articulations (variables d’articulation).</a:t>
            </a:r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69426D-B188-482E-8ED2-0BF310FD14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829" y="3299054"/>
            <a:ext cx="5318975" cy="28699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CD5000-7EC3-4AA0-AEBA-45F0098C0747}"/>
              </a:ext>
            </a:extLst>
          </p:cNvPr>
          <p:cNvSpPr txBox="1"/>
          <p:nvPr/>
        </p:nvSpPr>
        <p:spPr>
          <a:xfrm>
            <a:off x="202036" y="2905780"/>
            <a:ext cx="5530136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/>
              <a:t>Modélisation cinématique direct: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DFF88-68EF-4398-A28B-4F145245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656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8C52D4-95C2-4345-B614-C201E587316F}"/>
              </a:ext>
            </a:extLst>
          </p:cNvPr>
          <p:cNvSpPr/>
          <p:nvPr/>
        </p:nvSpPr>
        <p:spPr>
          <a:xfrm>
            <a:off x="431933" y="1133441"/>
            <a:ext cx="10944405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Cette méthode permet de caractériser la position relative de deux solides avec seulement 4 paramètres.</a:t>
            </a:r>
            <a:endParaRPr lang="fr-F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90AAE-551D-42BF-8731-621E01ABF862}"/>
              </a:ext>
            </a:extLst>
          </p:cNvPr>
          <p:cNvSpPr txBox="1"/>
          <p:nvPr/>
        </p:nvSpPr>
        <p:spPr>
          <a:xfrm>
            <a:off x="431933" y="1623360"/>
            <a:ext cx="9530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+mj-lt"/>
              </a:rPr>
              <a:t>Tous d’abord il faut bien mettre en place les repères suivant les conditions suivants ;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E72C4A-28B4-4078-B3BF-39BD3A8D032C}"/>
              </a:ext>
            </a:extLst>
          </p:cNvPr>
          <p:cNvSpPr/>
          <p:nvPr/>
        </p:nvSpPr>
        <p:spPr>
          <a:xfrm>
            <a:off x="307236" y="2294730"/>
            <a:ext cx="9650570" cy="205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Soit R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(O, X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0,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0, 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et R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(O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X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1,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1, 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deux repères orthonormés directs </a:t>
            </a:r>
            <a:endParaRPr lang="fr-F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Z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 Z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sont croisés l’axe X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doit être perpendiculaire a (Z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et (Z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fr-F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Même choses au cas précèdent seule l’origine de R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est sur Z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F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Z0 et Z1 sont parallèles on trace le perpendiculaire sur Z1 et Z0, puis on trace son perpendiculaire c’est X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F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deux repères sont confondus, les axes aussi sont confondus.</a:t>
            </a:r>
            <a:endParaRPr lang="fr-FR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828EBA-C4F0-412F-BC81-1876F3D71605}"/>
              </a:ext>
            </a:extLst>
          </p:cNvPr>
          <p:cNvSpPr/>
          <p:nvPr/>
        </p:nvSpPr>
        <p:spPr>
          <a:xfrm>
            <a:off x="281591" y="4634770"/>
            <a:ext cx="8221850" cy="1724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4 paramètres déterminantes :</a:t>
            </a:r>
            <a:endParaRPr lang="fr-F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(Joint angle) </a:t>
            </a:r>
            <a:r>
              <a:rPr lang="fr-FR" sz="2000" b="1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thêta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c’est l’angle de X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vers X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mesurée par rapport à Z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F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(Link offset) </a:t>
            </a:r>
            <a:r>
              <a:rPr lang="fr-FR" sz="2000" b="1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 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distance de O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vers O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mesurée suivant Z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F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(Link tength)</a:t>
            </a:r>
            <a:r>
              <a:rPr lang="fr-FR" sz="2000" b="1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distance de Z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vers Z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mesurée suivant X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F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(Link twist) </a:t>
            </a:r>
            <a:r>
              <a:rPr lang="fr-FR" sz="2000" b="1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alpha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c’est l’angle de Z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vers Z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mesurée par rapport à X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F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D37803-B1CE-4ACA-BDB0-F10B5C1AE0F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441" y="3644721"/>
            <a:ext cx="3551184" cy="245986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EC67CE5-0ADD-44D8-A226-65D00297D303}"/>
              </a:ext>
            </a:extLst>
          </p:cNvPr>
          <p:cNvSpPr/>
          <p:nvPr/>
        </p:nvSpPr>
        <p:spPr>
          <a:xfrm>
            <a:off x="368615" y="327703"/>
            <a:ext cx="4828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rgbClr val="365F92"/>
                </a:solidFill>
                <a:latin typeface="Cambria-Bold"/>
              </a:rPr>
              <a:t>Méthode de Dénavit-Hartenberg:</a:t>
            </a:r>
            <a:endParaRPr lang="fr-FR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30E22B-F118-4971-9F49-DE7F13209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465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8E2A78-0AD3-4FA3-9816-2A5F2D1E1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68624"/>
              </p:ext>
            </p:extLst>
          </p:nvPr>
        </p:nvGraphicFramePr>
        <p:xfrm>
          <a:off x="1828643" y="1085264"/>
          <a:ext cx="8397182" cy="1211133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679066">
                  <a:extLst>
                    <a:ext uri="{9D8B030D-6E8A-4147-A177-3AD203B41FA5}">
                      <a16:colId xmlns:a16="http://schemas.microsoft.com/office/drawing/2014/main" val="1570290350"/>
                    </a:ext>
                  </a:extLst>
                </a:gridCol>
                <a:gridCol w="1679066">
                  <a:extLst>
                    <a:ext uri="{9D8B030D-6E8A-4147-A177-3AD203B41FA5}">
                      <a16:colId xmlns:a16="http://schemas.microsoft.com/office/drawing/2014/main" val="623554565"/>
                    </a:ext>
                  </a:extLst>
                </a:gridCol>
                <a:gridCol w="1679066">
                  <a:extLst>
                    <a:ext uri="{9D8B030D-6E8A-4147-A177-3AD203B41FA5}">
                      <a16:colId xmlns:a16="http://schemas.microsoft.com/office/drawing/2014/main" val="2077959439"/>
                    </a:ext>
                  </a:extLst>
                </a:gridCol>
                <a:gridCol w="1679992">
                  <a:extLst>
                    <a:ext uri="{9D8B030D-6E8A-4147-A177-3AD203B41FA5}">
                      <a16:colId xmlns:a16="http://schemas.microsoft.com/office/drawing/2014/main" val="3622030582"/>
                    </a:ext>
                  </a:extLst>
                </a:gridCol>
                <a:gridCol w="1679992">
                  <a:extLst>
                    <a:ext uri="{9D8B030D-6E8A-4147-A177-3AD203B41FA5}">
                      <a16:colId xmlns:a16="http://schemas.microsoft.com/office/drawing/2014/main" val="116312061"/>
                    </a:ext>
                  </a:extLst>
                </a:gridCol>
              </a:tblGrid>
              <a:tr h="4037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Link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ai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Alpha i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d i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Thêta i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463198"/>
                  </a:ext>
                </a:extLst>
              </a:tr>
              <a:tr h="4037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1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 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 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 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 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0891626"/>
                  </a:ext>
                </a:extLst>
              </a:tr>
              <a:tr h="4037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…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 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 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 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 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578655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DE6EE57-DC00-47CF-8C3F-EA16968CF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488" y="346929"/>
            <a:ext cx="1014855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Apr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è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 la 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é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termination des param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è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tres on les place dans un tableau comme suit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             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838398-A443-4A6E-9056-31ED310BC40C}"/>
              </a:ext>
            </a:extLst>
          </p:cNvPr>
          <p:cNvSpPr/>
          <p:nvPr/>
        </p:nvSpPr>
        <p:spPr>
          <a:xfrm>
            <a:off x="373488" y="2588589"/>
            <a:ext cx="8033167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Après on fait les matrices de passage Ai d’un repère R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vers R</a:t>
            </a:r>
            <a:r>
              <a:rPr lang="fr-FR" sz="2000" baseline="-25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i-1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endParaRPr lang="fr-F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3E863FA-D925-4FA3-8C0C-405ECC867D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301497"/>
              </p:ext>
            </p:extLst>
          </p:nvPr>
        </p:nvGraphicFramePr>
        <p:xfrm>
          <a:off x="1845813" y="3159331"/>
          <a:ext cx="8380011" cy="160585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62609">
                  <a:extLst>
                    <a:ext uri="{9D8B030D-6E8A-4147-A177-3AD203B41FA5}">
                      <a16:colId xmlns:a16="http://schemas.microsoft.com/office/drawing/2014/main" val="3271139726"/>
                    </a:ext>
                  </a:extLst>
                </a:gridCol>
                <a:gridCol w="2624631">
                  <a:extLst>
                    <a:ext uri="{9D8B030D-6E8A-4147-A177-3AD203B41FA5}">
                      <a16:colId xmlns:a16="http://schemas.microsoft.com/office/drawing/2014/main" val="1632002213"/>
                    </a:ext>
                  </a:extLst>
                </a:gridCol>
                <a:gridCol w="2602505">
                  <a:extLst>
                    <a:ext uri="{9D8B030D-6E8A-4147-A177-3AD203B41FA5}">
                      <a16:colId xmlns:a16="http://schemas.microsoft.com/office/drawing/2014/main" val="1705893676"/>
                    </a:ext>
                  </a:extLst>
                </a:gridCol>
                <a:gridCol w="1590266">
                  <a:extLst>
                    <a:ext uri="{9D8B030D-6E8A-4147-A177-3AD203B41FA5}">
                      <a16:colId xmlns:a16="http://schemas.microsoft.com/office/drawing/2014/main" val="4048995691"/>
                    </a:ext>
                  </a:extLst>
                </a:gridCol>
              </a:tblGrid>
              <a:tr h="4005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Cos (thêta i)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-Cos (alpha </a:t>
                      </a:r>
                      <a:r>
                        <a:rPr lang="en-US" sz="1800" dirty="0" err="1">
                          <a:effectLst/>
                        </a:rPr>
                        <a:t>i</a:t>
                      </a:r>
                      <a:r>
                        <a:rPr lang="en-US" sz="1800" dirty="0">
                          <a:effectLst/>
                        </a:rPr>
                        <a:t>) Sin (thêta </a:t>
                      </a:r>
                      <a:r>
                        <a:rPr lang="en-US" sz="1800" dirty="0" err="1">
                          <a:effectLst/>
                        </a:rPr>
                        <a:t>i</a:t>
                      </a:r>
                      <a:r>
                        <a:rPr lang="en-US" sz="1800" dirty="0">
                          <a:effectLst/>
                        </a:rPr>
                        <a:t>)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Sin (alpha </a:t>
                      </a:r>
                      <a:r>
                        <a:rPr lang="en-US" sz="1800" dirty="0" err="1">
                          <a:effectLst/>
                        </a:rPr>
                        <a:t>i</a:t>
                      </a:r>
                      <a:r>
                        <a:rPr lang="en-US" sz="1800" dirty="0">
                          <a:effectLst/>
                        </a:rPr>
                        <a:t>) Cos (thêta </a:t>
                      </a:r>
                      <a:r>
                        <a:rPr lang="en-US" sz="1800" dirty="0" err="1">
                          <a:effectLst/>
                        </a:rPr>
                        <a:t>i</a:t>
                      </a:r>
                      <a:r>
                        <a:rPr lang="en-US" sz="1800" dirty="0">
                          <a:effectLst/>
                        </a:rPr>
                        <a:t>)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ai Cos (thêta i)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074253"/>
                  </a:ext>
                </a:extLst>
              </a:tr>
              <a:tr h="4024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Sin (thêta i)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Cos (alpha i) Cos (theta i)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-Sin (alpha i) Cos (theta i)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ai Sin (thêta i)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235483"/>
                  </a:ext>
                </a:extLst>
              </a:tr>
              <a:tr h="4024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0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Sin (alpha i)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Cos (alpha i)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di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094329"/>
                  </a:ext>
                </a:extLst>
              </a:tr>
              <a:tr h="4005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0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0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0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1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96824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8A3837B-91C7-41F4-887A-F48156373DD5}"/>
              </a:ext>
            </a:extLst>
          </p:cNvPr>
          <p:cNvSpPr/>
          <p:nvPr/>
        </p:nvSpPr>
        <p:spPr>
          <a:xfrm>
            <a:off x="379631" y="5184880"/>
            <a:ext cx="8568744" cy="1065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matrice de transformation globale :</a:t>
            </a:r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1FFB148-BD32-4D4A-B446-415D2B87C643}"/>
                  </a:ext>
                </a:extLst>
              </p:cNvPr>
              <p:cNvSpPr/>
              <p:nvPr/>
            </p:nvSpPr>
            <p:spPr>
              <a:xfrm>
                <a:off x="4664003" y="5881224"/>
                <a:ext cx="25153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0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 Light" panose="020F0302020204030204" pitchFamily="34" charset="0"/>
                            </a:rPr>
                          </m:ctrlPr>
                        </m:sSubSup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 Light" panose="020F0302020204030204" pitchFamily="34" charset="0"/>
                            </a:rPr>
                            <m:t>𝑛</m:t>
                          </m:r>
                        </m:sub>
                        <m:sup>
                          <m:r>
                            <a:rPr lang="fr-FR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 Light" panose="020F0302020204030204" pitchFamily="34" charset="0"/>
                            </a:rPr>
                            <m:t>0</m:t>
                          </m:r>
                        </m:sup>
                      </m:sSubSup>
                      <m:r>
                        <a:rPr lang="fr-FR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m:t>𝐴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m:t>1∗ ∗∗∗∗∗∗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m:t>𝐴𝑛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1FFB148-BD32-4D4A-B446-415D2B87C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003" y="5881224"/>
                <a:ext cx="2515369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AF65C3-259F-4062-A25F-F934B9AB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93066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BEE29A3-57D6-4D10-A8E0-E6EB920FD421}"/>
              </a:ext>
            </a:extLst>
          </p:cNvPr>
          <p:cNvSpPr/>
          <p:nvPr/>
        </p:nvSpPr>
        <p:spPr>
          <a:xfrm>
            <a:off x="270019" y="217117"/>
            <a:ext cx="3179525" cy="407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mise en place du repère :  </a:t>
            </a:r>
            <a:endParaRPr lang="fr-F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2037A-E338-459A-A982-4AE28EC24B86}"/>
              </a:ext>
            </a:extLst>
          </p:cNvPr>
          <p:cNvSpPr/>
          <p:nvPr/>
        </p:nvSpPr>
        <p:spPr>
          <a:xfrm>
            <a:off x="821792" y="789250"/>
            <a:ext cx="10009339" cy="736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890905" algn="l"/>
              </a:tabLst>
            </a:pP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utilise les 4 cas déjà cité, en commençant de la base vers la tête et en choisissant l’axe de rotation est le Z pour toutes les articulations on arrive au repérage suivant.</a:t>
            </a:r>
            <a:endParaRPr lang="fr-F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EA67C8-094C-445A-A0FD-BFFA5FD7304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259" y="1563298"/>
            <a:ext cx="5102246" cy="253617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2AC618-ACD6-4902-B78A-93A495372CE3}"/>
              </a:ext>
            </a:extLst>
          </p:cNvPr>
          <p:cNvSpPr/>
          <p:nvPr/>
        </p:nvSpPr>
        <p:spPr>
          <a:xfrm>
            <a:off x="270019" y="4201610"/>
            <a:ext cx="3144066" cy="407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890905" algn="l"/>
              </a:tabLst>
            </a:pPr>
            <a:r>
              <a:rPr lang="fr-FR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Le tableau des paramètres :  </a:t>
            </a:r>
            <a:endParaRPr lang="fr-FR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B7E6C2B-F527-4D61-A5F6-590851EEF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285997"/>
              </p:ext>
            </p:extLst>
          </p:nvPr>
        </p:nvGraphicFramePr>
        <p:xfrm>
          <a:off x="3414085" y="4608645"/>
          <a:ext cx="5910629" cy="22247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1865">
                  <a:extLst>
                    <a:ext uri="{9D8B030D-6E8A-4147-A177-3AD203B41FA5}">
                      <a16:colId xmlns:a16="http://schemas.microsoft.com/office/drawing/2014/main" val="1294758043"/>
                    </a:ext>
                  </a:extLst>
                </a:gridCol>
                <a:gridCol w="1181865">
                  <a:extLst>
                    <a:ext uri="{9D8B030D-6E8A-4147-A177-3AD203B41FA5}">
                      <a16:colId xmlns:a16="http://schemas.microsoft.com/office/drawing/2014/main" val="242034151"/>
                    </a:ext>
                  </a:extLst>
                </a:gridCol>
                <a:gridCol w="1181865">
                  <a:extLst>
                    <a:ext uri="{9D8B030D-6E8A-4147-A177-3AD203B41FA5}">
                      <a16:colId xmlns:a16="http://schemas.microsoft.com/office/drawing/2014/main" val="1568057770"/>
                    </a:ext>
                  </a:extLst>
                </a:gridCol>
                <a:gridCol w="1182517">
                  <a:extLst>
                    <a:ext uri="{9D8B030D-6E8A-4147-A177-3AD203B41FA5}">
                      <a16:colId xmlns:a16="http://schemas.microsoft.com/office/drawing/2014/main" val="763767642"/>
                    </a:ext>
                  </a:extLst>
                </a:gridCol>
                <a:gridCol w="1182517">
                  <a:extLst>
                    <a:ext uri="{9D8B030D-6E8A-4147-A177-3AD203B41FA5}">
                      <a16:colId xmlns:a16="http://schemas.microsoft.com/office/drawing/2014/main" val="106048998"/>
                    </a:ext>
                  </a:extLst>
                </a:gridCol>
              </a:tblGrid>
              <a:tr h="3178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Link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ai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Alpha i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d i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Thêta i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48583"/>
                  </a:ext>
                </a:extLst>
              </a:tr>
              <a:tr h="3178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1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0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Pi/2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L1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Th1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538917"/>
                  </a:ext>
                </a:extLst>
              </a:tr>
              <a:tr h="3178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2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L2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0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0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Th2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790612"/>
                  </a:ext>
                </a:extLst>
              </a:tr>
              <a:tr h="3178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3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0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Pi/2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0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Th3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981240"/>
                  </a:ext>
                </a:extLst>
              </a:tr>
              <a:tr h="3178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4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0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Pi/2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L3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Th4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2699892"/>
                  </a:ext>
                </a:extLst>
              </a:tr>
              <a:tr h="3178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5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0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-Pi/2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0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Th5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678188"/>
                  </a:ext>
                </a:extLst>
              </a:tr>
              <a:tr h="3178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6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0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0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L6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Th6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67434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1A862B-5959-4E02-87D1-FFF866498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296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6FBDAE-55FD-44B0-933A-10D76B3F02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558" y="806071"/>
            <a:ext cx="7544884" cy="54659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87109A-54EF-4A21-9D75-1B9A01601505}"/>
              </a:ext>
            </a:extLst>
          </p:cNvPr>
          <p:cNvSpPr/>
          <p:nvPr/>
        </p:nvSpPr>
        <p:spPr>
          <a:xfrm>
            <a:off x="403985" y="146829"/>
            <a:ext cx="1813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rgbClr val="365F92"/>
                </a:solidFill>
                <a:latin typeface="Cambria-Bold"/>
              </a:rPr>
              <a:t>Simulation:</a:t>
            </a:r>
            <a:endParaRPr lang="fr-FR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208633-0FA6-4095-8394-9D6833C8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393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8EA8CB-E6E4-4428-BAB7-20EE44927B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146" y="309093"/>
            <a:ext cx="7409430" cy="21121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4035EA-DFF9-4484-A3E5-516C773F425D}"/>
              </a:ext>
            </a:extLst>
          </p:cNvPr>
          <p:cNvSpPr txBox="1"/>
          <p:nvPr/>
        </p:nvSpPr>
        <p:spPr>
          <a:xfrm>
            <a:off x="240405" y="2720229"/>
            <a:ext cx="8376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+mj-lt"/>
              </a:rPr>
              <a:t>Les coordonnés de la positon de la tête par rapport a la base sont: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A09427-ECBF-40F9-B06F-265043A4E545}"/>
              </a:ext>
            </a:extLst>
          </p:cNvPr>
          <p:cNvSpPr/>
          <p:nvPr/>
        </p:nvSpPr>
        <p:spPr>
          <a:xfrm>
            <a:off x="429295" y="3419341"/>
            <a:ext cx="11333409" cy="3317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90905" algn="l"/>
              </a:tabLst>
            </a:pPr>
            <a:r>
              <a:rPr lang="fr-FR" sz="2000" b="1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9*cos(th1)*cos(th2) - 6*sin(th5)*(sin(th1)*sin(th4) - cos(th4)*(cos(th1)*sin(th2)*sin(th3) - cos(th1)*cos(th2)*cos(th3))) + 6*cos(th5)*(cos(th1)*cos(th2)*sin(th3) + cos(th1)*cos(th3)*sin(th2)) + 9*cos(th1)*cos(th2)*sin(th3) + 9*cos(th1)*cos(th3)*sin(th2).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90905" algn="l"/>
              </a:tabLst>
            </a:pPr>
            <a:r>
              <a:rPr lang="en-US" sz="2000" b="1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 9*sin(th2 + th3)*sin(th1) + 9*cos(th2)*sin(th1) + 6*cos(th1)*sin(th4)*sin(th5) + 6*sin(th2 + th3)*cos(th5)*sin(th1) - 6*cos(th2)*cos(th3)*cos(th4)*sin(th1)*sin(th5) + 6*cos(th4)*sin(th1)*sin(th2)*sin(th3)*sin(th5).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90905" algn="l"/>
              </a:tabLst>
            </a:pPr>
            <a:r>
              <a:rPr lang="en-US" sz="2000" b="1" dirty="0">
                <a:latin typeface="Calibri Light" panose="020F0302020204030204" pitchFamily="34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latin typeface="Calibri Light" panose="020F0302020204030204" pitchFamily="34" charset="0"/>
                <a:cs typeface="Times New Roman" panose="02020603050405020304" pitchFamily="18" charset="0"/>
              </a:rPr>
              <a:t>=   9*sin(th2) - 9*cos(th2 + th3) + 3*sin(th4 - th5)*sin(th2 + th3) - 3*sin(th2 + th3)*sin(th4 + th5) - 6*cos(th2 + th3)*cos(th5) + 10.</a:t>
            </a:r>
            <a:endParaRPr lang="fr-FR" sz="2000" dirty="0">
              <a:latin typeface="Calibri Light" panose="020F03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90905" algn="l"/>
              </a:tabLst>
            </a:pPr>
            <a:endParaRPr lang="fr-F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2226FC-01FC-4149-A1A0-255BDD187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719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17DB4E-F05D-4D01-860B-CF75D904D4D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934" y="2453030"/>
            <a:ext cx="5352380" cy="15849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177011-5C51-488C-9E63-A98CBCB9EE73}"/>
              </a:ext>
            </a:extLst>
          </p:cNvPr>
          <p:cNvSpPr/>
          <p:nvPr/>
        </p:nvSpPr>
        <p:spPr>
          <a:xfrm>
            <a:off x="575255" y="1357766"/>
            <a:ext cx="10088451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890905" algn="l"/>
              </a:tabLst>
            </a:pP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 matrice de passage globale pour des angles q1=0 ; q2=0 ; q3=0 ; q4=0 ; q5=0 ; q6=0 ; est : </a:t>
            </a:r>
            <a:endParaRPr lang="fr-F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BB552DD-FCA7-4B6F-AF0C-CA9A8AEC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00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48318F3-FD84-400D-AB09-8C5413D57A60}"/>
              </a:ext>
            </a:extLst>
          </p:cNvPr>
          <p:cNvSpPr/>
          <p:nvPr/>
        </p:nvSpPr>
        <p:spPr>
          <a:xfrm>
            <a:off x="811369" y="717921"/>
            <a:ext cx="9911887" cy="112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890905" algn="l"/>
              </a:tabLst>
            </a:pP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utiliser le package de Peter corne dans Matlab il faut le télécharger et l’importer dans ce package il y a une classe s’appeler Link très utiliser dans la robotique pour faire les simulations en se basant sur le tableau du DH paramètres en créant des </a:t>
            </a:r>
            <a:r>
              <a:rPr lang="fr-FR" sz="24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liens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(Links) par la commande : </a:t>
            </a:r>
            <a:endParaRPr lang="fr-F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8E52888-8B3E-4D38-83F0-30634A3D61A8}"/>
                  </a:ext>
                </a:extLst>
              </p:cNvPr>
              <p:cNvSpPr/>
              <p:nvPr/>
            </p:nvSpPr>
            <p:spPr>
              <a:xfrm>
                <a:off x="3701518" y="1915636"/>
                <a:ext cx="3523530" cy="40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  <a:tabLst>
                    <a:tab pos="890905" algn="l"/>
                  </a:tabLst>
                </a:pPr>
                <a:r>
                  <a:rPr lang="fr-FR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L</m:t>
                    </m:r>
                    <m:r>
                      <a:rPr lang="fr-FR" sz="20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sz="20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i</m:t>
                    </m:r>
                    <m:r>
                      <a:rPr lang="fr-FR" sz="20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fr-FR" sz="20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Link</m:t>
                    </m:r>
                    <m:r>
                      <a:rPr lang="fr-FR" sz="20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([ </m:t>
                    </m:r>
                    <m:r>
                      <m:rPr>
                        <m:sty m:val="p"/>
                      </m:rPr>
                      <a:rPr lang="fr-FR" sz="20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Th</m:t>
                    </m:r>
                    <m:r>
                      <a:rPr lang="fr-FR" sz="20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20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d</m:t>
                    </m:r>
                    <m:r>
                      <a:rPr lang="fr-FR" sz="20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20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fr-FR" sz="20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20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alpha</m:t>
                    </m:r>
                    <m:r>
                      <a:rPr lang="fr-FR" sz="20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])</m:t>
                    </m:r>
                  </m:oMath>
                </a14:m>
                <a:r>
                  <a:rPr lang="fr-FR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; </a:t>
                </a:r>
                <a:endParaRPr lang="fr-FR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8E52888-8B3E-4D38-83F0-30634A3D61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518" y="1915636"/>
                <a:ext cx="3523530" cy="405367"/>
              </a:xfrm>
              <a:prstGeom prst="rect">
                <a:avLst/>
              </a:prstGeom>
              <a:blipFill>
                <a:blip r:embed="rId2"/>
                <a:stretch>
                  <a:fillRect t="-7463" r="-1384" b="-238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C512C46-22AA-4C2F-876E-6C2B01C06944}"/>
              </a:ext>
            </a:extLst>
          </p:cNvPr>
          <p:cNvSpPr/>
          <p:nvPr/>
        </p:nvSpPr>
        <p:spPr>
          <a:xfrm>
            <a:off x="811369" y="2432565"/>
            <a:ext cx="9911887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890905" algn="l"/>
              </a:tabLst>
            </a:pP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faire un assemblage des liens (Links) on utilise la commande suivante :</a:t>
            </a:r>
            <a:endParaRPr lang="fr-F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D480A6-0BB0-40A9-B0C4-7086C8A220E7}"/>
              </a:ext>
            </a:extLst>
          </p:cNvPr>
          <p:cNvSpPr/>
          <p:nvPr/>
        </p:nvSpPr>
        <p:spPr>
          <a:xfrm>
            <a:off x="3850783" y="2929412"/>
            <a:ext cx="35803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Robot=SerialLink(L) ; </a:t>
            </a:r>
            <a:endParaRPr lang="fr-FR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D35D52-2025-4D6A-A8D4-825809FFAAE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53" y="3435389"/>
            <a:ext cx="8117769" cy="314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4221DA-03D3-4437-81BF-E90C30DF5BCD}"/>
              </a:ext>
            </a:extLst>
          </p:cNvPr>
          <p:cNvSpPr/>
          <p:nvPr/>
        </p:nvSpPr>
        <p:spPr>
          <a:xfrm>
            <a:off x="283355" y="150389"/>
            <a:ext cx="56627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rgbClr val="365F92"/>
                </a:solidFill>
                <a:latin typeface="Cambria-Bold"/>
              </a:rPr>
              <a:t>Matlab (Peter Corne robotics Toolbox):</a:t>
            </a:r>
            <a:endParaRPr lang="fr-FR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CC75E4-055E-43D9-9968-2CF2D2432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274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179-9C4E-4D7E-A31B-0F6838C81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31" y="252456"/>
            <a:ext cx="10515600" cy="720502"/>
          </a:xfrm>
        </p:spPr>
        <p:txBody>
          <a:bodyPr/>
          <a:lstStyle/>
          <a:p>
            <a:r>
              <a:rPr lang="fr-FR" b="1" dirty="0"/>
              <a:t>Plan: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8606D-D351-4A57-BDEF-AE166691C19B}"/>
              </a:ext>
            </a:extLst>
          </p:cNvPr>
          <p:cNvSpPr txBox="1"/>
          <p:nvPr/>
        </p:nvSpPr>
        <p:spPr>
          <a:xfrm>
            <a:off x="1725769" y="1033662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I.INTRODUCTION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6EE945-4C13-4C27-81AA-02DE3A38FD3F}"/>
              </a:ext>
            </a:extLst>
          </p:cNvPr>
          <p:cNvSpPr txBox="1"/>
          <p:nvPr/>
        </p:nvSpPr>
        <p:spPr>
          <a:xfrm>
            <a:off x="1725769" y="1827071"/>
            <a:ext cx="6168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II.ANALYSE FONCTIONNELLE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73E17C-07B5-4904-A823-A7F5E520CC2E}"/>
              </a:ext>
            </a:extLst>
          </p:cNvPr>
          <p:cNvSpPr txBox="1"/>
          <p:nvPr/>
        </p:nvSpPr>
        <p:spPr>
          <a:xfrm>
            <a:off x="1725768" y="2593892"/>
            <a:ext cx="3142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III.CONCEPTION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6C091-3D12-4906-8A9A-C94FC1A5FEFC}"/>
              </a:ext>
            </a:extLst>
          </p:cNvPr>
          <p:cNvSpPr txBox="1"/>
          <p:nvPr/>
        </p:nvSpPr>
        <p:spPr>
          <a:xfrm>
            <a:off x="1725768" y="3276421"/>
            <a:ext cx="480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IV.MODELISATION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E9D63D-6629-4F9A-BED7-F642DB7FE0A7}"/>
              </a:ext>
            </a:extLst>
          </p:cNvPr>
          <p:cNvSpPr txBox="1"/>
          <p:nvPr/>
        </p:nvSpPr>
        <p:spPr>
          <a:xfrm>
            <a:off x="1725767" y="4665025"/>
            <a:ext cx="3142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VI.REALISATION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C0B424-3E5B-41EC-80DB-0193E56DD90A}"/>
              </a:ext>
            </a:extLst>
          </p:cNvPr>
          <p:cNvSpPr txBox="1"/>
          <p:nvPr/>
        </p:nvSpPr>
        <p:spPr>
          <a:xfrm>
            <a:off x="1725767" y="5431106"/>
            <a:ext cx="4031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VII.CONCLUSION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E73A6C-FC9E-4AE7-A3A4-8863F25BD23D}"/>
              </a:ext>
            </a:extLst>
          </p:cNvPr>
          <p:cNvSpPr/>
          <p:nvPr/>
        </p:nvSpPr>
        <p:spPr>
          <a:xfrm>
            <a:off x="1616297" y="3954582"/>
            <a:ext cx="2883655" cy="607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dirty="0"/>
              <a:t>V. COMMANDE</a:t>
            </a:r>
          </a:p>
        </p:txBody>
      </p:sp>
    </p:spTree>
    <p:extLst>
      <p:ext uri="{BB962C8B-B14F-4D97-AF65-F5344CB8AC3E}">
        <p14:creationId xmlns:p14="http://schemas.microsoft.com/office/powerpoint/2010/main" val="372547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C0E443-E4F2-4A45-A8F8-BCB7BBC8B49A}"/>
              </a:ext>
            </a:extLst>
          </p:cNvPr>
          <p:cNvSpPr/>
          <p:nvPr/>
        </p:nvSpPr>
        <p:spPr>
          <a:xfrm>
            <a:off x="407831" y="364308"/>
            <a:ext cx="110157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</a:rPr>
              <a:t>Pour afficher le tableau des paramètres on tape Robot dans la fenêtre de commande puis on click entrer. </a:t>
            </a:r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F3483-A883-4482-B573-EFA8DC02CEC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771" y="808930"/>
            <a:ext cx="8404457" cy="35322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964FAC-A608-4EA6-848A-13128498DC61}"/>
              </a:ext>
            </a:extLst>
          </p:cNvPr>
          <p:cNvSpPr/>
          <p:nvPr/>
        </p:nvSpPr>
        <p:spPr>
          <a:xfrm>
            <a:off x="562378" y="4458411"/>
            <a:ext cx="11505126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90905" algn="l"/>
              </a:tabLst>
            </a:pPr>
            <a:r>
              <a:rPr lang="fr-FR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matrice  de transformation globale pour </a:t>
            </a:r>
            <a:r>
              <a:rPr lang="fr-FR" sz="20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q1=0 ; q2=0 ; q3=0 ; q4=0 ; q5=0 ; q6=0 ; est :</a:t>
            </a:r>
            <a:endParaRPr lang="fr-F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F5E8C2-3C7C-4932-8599-C11535BD9F9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887" y="4896597"/>
            <a:ext cx="5294224" cy="17815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3956D-0DB3-43A3-96D3-34380DD7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357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F4702B-5C21-471A-AD2F-17B39D928D1E}"/>
              </a:ext>
            </a:extLst>
          </p:cNvPr>
          <p:cNvSpPr/>
          <p:nvPr/>
        </p:nvSpPr>
        <p:spPr>
          <a:xfrm>
            <a:off x="665405" y="473822"/>
            <a:ext cx="10139966" cy="838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On peut faire un plot de notre robot en utilisant la commande :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Robot.plot([q1 q2 q3 q4 q5 q6 ])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6B305-9007-4E60-A6DD-8E39A796D5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23505" y="1814007"/>
            <a:ext cx="5847008" cy="437881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31C4DF-40CF-4338-A129-1814BAD80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519427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C875E8-2CA9-4B9E-A4B3-352AEF6D0C12}"/>
              </a:ext>
            </a:extLst>
          </p:cNvPr>
          <p:cNvSpPr/>
          <p:nvPr/>
        </p:nvSpPr>
        <p:spPr>
          <a:xfrm>
            <a:off x="472224" y="408092"/>
            <a:ext cx="83884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latin typeface="+mj-lt"/>
                <a:ea typeface="Calibri" panose="020F0502020204030204" pitchFamily="34" charset="0"/>
              </a:rPr>
              <a:t>On peut faire une animation en utilisant des boucles for</a:t>
            </a:r>
            <a:endParaRPr lang="fr-FR" sz="20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15663-D2F6-4EDF-B453-D8386841BE0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546" y="1283478"/>
            <a:ext cx="4284908" cy="17816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B79B0D-77A5-442D-82E1-924116040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81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90840E-78C9-46AC-8F14-FEF5440361F7}"/>
              </a:ext>
            </a:extLst>
          </p:cNvPr>
          <p:cNvSpPr txBox="1"/>
          <p:nvPr/>
        </p:nvSpPr>
        <p:spPr>
          <a:xfrm>
            <a:off x="716923" y="732852"/>
            <a:ext cx="5530136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/>
              <a:t>Modélisation cinématique inverse: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A67D7C-5C81-4967-82EC-88280C75F013}"/>
              </a:ext>
            </a:extLst>
          </p:cNvPr>
          <p:cNvSpPr/>
          <p:nvPr/>
        </p:nvSpPr>
        <p:spPr>
          <a:xfrm>
            <a:off x="716923" y="1781362"/>
            <a:ext cx="10109916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fr-FR" sz="2400" dirty="0">
                <a:solidFill>
                  <a:srgbClr val="4E3B30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cinématique inverse s’occupe de générer la configuration des joints parents requise pour obtenir le positionnement désiré.</a:t>
            </a:r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80760B-758C-4489-AC43-8B2D33CDABD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936" y="3171825"/>
            <a:ext cx="5964394" cy="276533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39FDE-555F-422D-ACFA-9DF09D3F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277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6193B4-2590-4204-9975-5A7475218E32}"/>
              </a:ext>
            </a:extLst>
          </p:cNvPr>
          <p:cNvCxnSpPr/>
          <p:nvPr/>
        </p:nvCxnSpPr>
        <p:spPr>
          <a:xfrm>
            <a:off x="3776630" y="3878185"/>
            <a:ext cx="44994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5F7F0A-3733-478C-BE29-E9DC6B56EC70}"/>
              </a:ext>
            </a:extLst>
          </p:cNvPr>
          <p:cNvCxnSpPr/>
          <p:nvPr/>
        </p:nvCxnSpPr>
        <p:spPr>
          <a:xfrm flipV="1">
            <a:off x="3776630" y="1465185"/>
            <a:ext cx="0" cy="2413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F7C871-9BDD-413E-AE1F-3EBC77349984}"/>
              </a:ext>
            </a:extLst>
          </p:cNvPr>
          <p:cNvCxnSpPr/>
          <p:nvPr/>
        </p:nvCxnSpPr>
        <p:spPr>
          <a:xfrm flipV="1">
            <a:off x="3776630" y="3018214"/>
            <a:ext cx="2307772" cy="85997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EF0ABF-D691-48FE-A11B-4D48290EA7DC}"/>
              </a:ext>
            </a:extLst>
          </p:cNvPr>
          <p:cNvCxnSpPr/>
          <p:nvPr/>
        </p:nvCxnSpPr>
        <p:spPr>
          <a:xfrm flipV="1">
            <a:off x="6084402" y="1784498"/>
            <a:ext cx="827314" cy="12337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13CB195-54D2-4C43-9148-6D2F9E1A0B3C}"/>
              </a:ext>
            </a:extLst>
          </p:cNvPr>
          <p:cNvSpPr/>
          <p:nvPr/>
        </p:nvSpPr>
        <p:spPr>
          <a:xfrm>
            <a:off x="6715773" y="1508726"/>
            <a:ext cx="391886" cy="37736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AB27BA-2C34-4E72-A6DA-02D1BA2CEE25}"/>
              </a:ext>
            </a:extLst>
          </p:cNvPr>
          <p:cNvSpPr/>
          <p:nvPr/>
        </p:nvSpPr>
        <p:spPr>
          <a:xfrm>
            <a:off x="4487835" y="3448199"/>
            <a:ext cx="769232" cy="85996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D0B0D8-75E9-4A8D-B42A-C75DC525B1FA}"/>
              </a:ext>
            </a:extLst>
          </p:cNvPr>
          <p:cNvCxnSpPr/>
          <p:nvPr/>
        </p:nvCxnSpPr>
        <p:spPr>
          <a:xfrm flipV="1">
            <a:off x="6084402" y="2263471"/>
            <a:ext cx="1770743" cy="75474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1A77F3A8-6B06-4BD9-B341-A231E3674358}"/>
              </a:ext>
            </a:extLst>
          </p:cNvPr>
          <p:cNvSpPr/>
          <p:nvPr/>
        </p:nvSpPr>
        <p:spPr>
          <a:xfrm rot="17362519" flipV="1">
            <a:off x="6263394" y="2159565"/>
            <a:ext cx="529769" cy="75474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F60B5C-A5D5-41C8-AF12-0A273CF15566}"/>
              </a:ext>
            </a:extLst>
          </p:cNvPr>
          <p:cNvSpPr txBox="1"/>
          <p:nvPr/>
        </p:nvSpPr>
        <p:spPr>
          <a:xfrm>
            <a:off x="8255679" y="3773416"/>
            <a:ext cx="110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BC44C4-148F-4E8B-B43E-01F1AA2749E9}"/>
              </a:ext>
            </a:extLst>
          </p:cNvPr>
          <p:cNvSpPr txBox="1"/>
          <p:nvPr/>
        </p:nvSpPr>
        <p:spPr>
          <a:xfrm>
            <a:off x="3123487" y="1457144"/>
            <a:ext cx="624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FB4CD-C1F4-4226-B857-13625C37D60C}"/>
              </a:ext>
            </a:extLst>
          </p:cNvPr>
          <p:cNvSpPr txBox="1"/>
          <p:nvPr/>
        </p:nvSpPr>
        <p:spPr>
          <a:xfrm>
            <a:off x="5315128" y="3448199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θ1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D5DA20-F9C2-454C-B75E-0261E47E959B}"/>
              </a:ext>
            </a:extLst>
          </p:cNvPr>
          <p:cNvSpPr txBox="1"/>
          <p:nvPr/>
        </p:nvSpPr>
        <p:spPr>
          <a:xfrm>
            <a:off x="6911716" y="2033832"/>
            <a:ext cx="631371" cy="37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fr-FR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B9777-F0C8-428B-BEAF-5D95F5C8BC6B}"/>
              </a:ext>
            </a:extLst>
          </p:cNvPr>
          <p:cNvSpPr txBox="1"/>
          <p:nvPr/>
        </p:nvSpPr>
        <p:spPr>
          <a:xfrm>
            <a:off x="4509608" y="3043941"/>
            <a:ext cx="52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0FB42F-C25A-4F18-B9FF-2E03FC6C3888}"/>
              </a:ext>
            </a:extLst>
          </p:cNvPr>
          <p:cNvSpPr txBox="1"/>
          <p:nvPr/>
        </p:nvSpPr>
        <p:spPr>
          <a:xfrm>
            <a:off x="5956211" y="2033832"/>
            <a:ext cx="432992" cy="37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E60657C-C21A-47CB-90D7-7C5FEE038415}"/>
                  </a:ext>
                </a:extLst>
              </p:cNvPr>
              <p:cNvSpPr/>
              <p:nvPr/>
            </p:nvSpPr>
            <p:spPr>
              <a:xfrm>
                <a:off x="3123487" y="5053641"/>
                <a:ext cx="60044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1∗</m:t>
                      </m:r>
                      <m:func>
                        <m:func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800" b="0" i="1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2∗</m:t>
                      </m:r>
                      <m:func>
                        <m:func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l-GR" sz="2800" i="1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E60657C-C21A-47CB-90D7-7C5FEE038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487" y="5053641"/>
                <a:ext cx="600440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A3604E0-53AB-4C82-A30B-F48D0FCDB2D4}"/>
                  </a:ext>
                </a:extLst>
              </p:cNvPr>
              <p:cNvSpPr/>
              <p:nvPr/>
            </p:nvSpPr>
            <p:spPr>
              <a:xfrm>
                <a:off x="3123487" y="5835027"/>
                <a:ext cx="56837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800" b="0" dirty="0"/>
                  <a:t>y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1∗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800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2∗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800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l-GR" sz="2800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A3604E0-53AB-4C82-A30B-F48D0FCDB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487" y="5835027"/>
                <a:ext cx="5683735" cy="523220"/>
              </a:xfrm>
              <a:prstGeom prst="rect">
                <a:avLst/>
              </a:prstGeom>
              <a:blipFill>
                <a:blip r:embed="rId4"/>
                <a:stretch>
                  <a:fillRect l="-2144" t="-10465" b="-325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DC497A07-29C5-4EFD-8F9D-7F41D7D01EBA}"/>
              </a:ext>
            </a:extLst>
          </p:cNvPr>
          <p:cNvSpPr txBox="1"/>
          <p:nvPr/>
        </p:nvSpPr>
        <p:spPr>
          <a:xfrm>
            <a:off x="449943" y="478971"/>
            <a:ext cx="4702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365F92"/>
                </a:solidFill>
                <a:latin typeface="Cambria-Bold"/>
              </a:rPr>
              <a:t>Exemple: </a:t>
            </a:r>
            <a:r>
              <a:rPr lang="fr-FR" sz="2800" b="1" dirty="0"/>
              <a:t>Robot plan</a:t>
            </a:r>
          </a:p>
        </p:txBody>
      </p:sp>
    </p:spTree>
    <p:extLst>
      <p:ext uri="{BB962C8B-B14F-4D97-AF65-F5344CB8AC3E}">
        <p14:creationId xmlns:p14="http://schemas.microsoft.com/office/powerpoint/2010/main" val="1437624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1BED80-F4F6-433B-B502-BED1B664DC23}"/>
              </a:ext>
            </a:extLst>
          </p:cNvPr>
          <p:cNvSpPr/>
          <p:nvPr/>
        </p:nvSpPr>
        <p:spPr>
          <a:xfrm>
            <a:off x="403985" y="146829"/>
            <a:ext cx="1813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rgbClr val="365F92"/>
                </a:solidFill>
                <a:latin typeface="Cambria-Bold"/>
              </a:rPr>
              <a:t>Simulation:</a:t>
            </a:r>
            <a:endParaRPr lang="fr-FR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276A9B-C9E4-4A4D-B0C8-0D5E7B5F8DEB}"/>
              </a:ext>
            </a:extLst>
          </p:cNvPr>
          <p:cNvSpPr/>
          <p:nvPr/>
        </p:nvSpPr>
        <p:spPr>
          <a:xfrm>
            <a:off x="980800" y="630959"/>
            <a:ext cx="47478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srgbClr val="7030A0"/>
                </a:solidFill>
                <a:latin typeface="Cambria-Bold"/>
              </a:rPr>
              <a:t>Matlab (Peter Corne robotics Toolbox):</a:t>
            </a:r>
            <a:endParaRPr lang="fr-FR" sz="2000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2C38F3-1364-412B-9DCC-63351D6BC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58" y="1130048"/>
            <a:ext cx="5954960" cy="564618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53070F-6941-4D5F-B3C4-15D265113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40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8C0599-B4D9-4E28-81CB-499DA8941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31" y="172167"/>
            <a:ext cx="6249048" cy="4752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2112C7-8926-4AD3-8B43-057DB88F0BEC}"/>
              </a:ext>
            </a:extLst>
          </p:cNvPr>
          <p:cNvSpPr txBox="1"/>
          <p:nvPr/>
        </p:nvSpPr>
        <p:spPr>
          <a:xfrm>
            <a:off x="218940" y="5254580"/>
            <a:ext cx="9234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savoir les angles des articulations on fait la commande : </a:t>
            </a:r>
          </a:p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71CA92-A21D-4E9D-BD92-DDB8CE722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907" y="5780557"/>
            <a:ext cx="6298667" cy="74903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0EB084-5597-4D41-8E60-7D106C725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54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87889-8C08-4407-9415-B925324B1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4801"/>
            <a:ext cx="10515600" cy="609599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fr-FR" sz="4000" dirty="0"/>
              <a:t>Commande et composantes électroniques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BD7579-2141-43B3-85C1-DD5A57639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50" y="2387352"/>
            <a:ext cx="4286250" cy="4286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DDCFF3-BFB1-463C-A043-C7AB32A70726}"/>
              </a:ext>
            </a:extLst>
          </p:cNvPr>
          <p:cNvSpPr txBox="1"/>
          <p:nvPr/>
        </p:nvSpPr>
        <p:spPr>
          <a:xfrm>
            <a:off x="209549" y="1864132"/>
            <a:ext cx="3425361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2800" b="1">
                <a:solidFill>
                  <a:srgbClr val="365F92"/>
                </a:solidFill>
                <a:latin typeface="Cambria-Bold"/>
              </a:defRPr>
            </a:lvl1pPr>
          </a:lstStyle>
          <a:p>
            <a:r>
              <a:rPr lang="fr-FR" dirty="0"/>
              <a:t>Carte électronique: 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BBEE496-729A-405A-8EA8-0584971BC73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09550" y="2976205"/>
            <a:ext cx="6610349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fr-FR" sz="2800" dirty="0">
                <a:latin typeface="+mj-lt"/>
              </a:rPr>
              <a:t>Le microcontrôleur peut être programmé pour analyser et produire des signaux électriques, de manière à effectuer des tâches très diverses comme la domotique (le contrôle des appareils domestiques — éclairage, chauffage…), le pilotage d'un robot, de l'informatique embarquée, etc.</a:t>
            </a:r>
          </a:p>
        </p:txBody>
      </p:sp>
    </p:spTree>
    <p:extLst>
      <p:ext uri="{BB962C8B-B14F-4D97-AF65-F5344CB8AC3E}">
        <p14:creationId xmlns:p14="http://schemas.microsoft.com/office/powerpoint/2010/main" val="2150782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9846C-D373-4887-B548-4903E7436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50"/>
            <a:ext cx="10515600" cy="57150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Les moteurs et les drivers </a:t>
            </a:r>
          </a:p>
        </p:txBody>
      </p:sp>
      <p:pic>
        <p:nvPicPr>
          <p:cNvPr id="4" name="Image 1">
            <a:extLst>
              <a:ext uri="{FF2B5EF4-FFF2-40B4-BE49-F238E27FC236}">
                <a16:creationId xmlns:a16="http://schemas.microsoft.com/office/drawing/2014/main" id="{7EECF485-9102-4E80-9F58-EAB6A103E6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689" y="1966915"/>
            <a:ext cx="4663312" cy="45339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440BE9-945B-4950-A827-781DF09F1819}"/>
              </a:ext>
            </a:extLst>
          </p:cNvPr>
          <p:cNvSpPr/>
          <p:nvPr/>
        </p:nvSpPr>
        <p:spPr>
          <a:xfrm>
            <a:off x="53609" y="1138474"/>
            <a:ext cx="48861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>
                <a:solidFill>
                  <a:srgbClr val="365F92"/>
                </a:solidFill>
                <a:latin typeface="Cambria-Bold"/>
              </a:rPr>
              <a:t>Moteur pas à pas (Néma 17):</a:t>
            </a:r>
            <a:endParaRPr lang="fr-FR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B8D9B9-7783-45A1-8E3F-BF710F630B55}"/>
              </a:ext>
            </a:extLst>
          </p:cNvPr>
          <p:cNvSpPr/>
          <p:nvPr/>
        </p:nvSpPr>
        <p:spPr>
          <a:xfrm>
            <a:off x="366659" y="2033763"/>
            <a:ext cx="7162029" cy="446705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dirty="0">
                <a:latin typeface="+mj-lt"/>
              </a:rPr>
              <a:t>arbre de 5mm de diamètre)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dirty="0">
                <a:latin typeface="+mj-lt"/>
              </a:rPr>
              <a:t>nécessitant un contrôle du positionnement et de la vitesse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dirty="0">
                <a:latin typeface="+mj-lt"/>
              </a:rPr>
              <a:t>Courant : 1,7 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dirty="0">
                <a:latin typeface="+mj-lt"/>
              </a:rPr>
              <a:t>Couple de maintien : 49N.cm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dirty="0">
                <a:latin typeface="+mj-lt"/>
              </a:rPr>
              <a:t>Pas angulaire :1,8 degré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dirty="0">
                <a:latin typeface="+mj-lt"/>
              </a:rPr>
              <a:t>Dimensions : 42,3*42,3*48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dirty="0">
                <a:latin typeface="+mj-lt"/>
              </a:rPr>
              <a:t>Poids : 350g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DAA326-FE65-422E-9462-7F8BEF42B886}"/>
              </a:ext>
            </a:extLst>
          </p:cNvPr>
          <p:cNvSpPr/>
          <p:nvPr/>
        </p:nvSpPr>
        <p:spPr>
          <a:xfrm>
            <a:off x="1055714" y="3004066"/>
            <a:ext cx="6297586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218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65BC22-0219-40E4-A85B-25F6F92E7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1"/>
            <a:ext cx="5401038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403399-6070-4740-AC8F-B52C23289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038" y="3428999"/>
            <a:ext cx="6677957" cy="3429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6C1AFF-C737-4081-AA0E-7AD75ED0484B}"/>
              </a:ext>
            </a:extLst>
          </p:cNvPr>
          <p:cNvSpPr/>
          <p:nvPr/>
        </p:nvSpPr>
        <p:spPr>
          <a:xfrm>
            <a:off x="151954" y="739495"/>
            <a:ext cx="13724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>
                <a:solidFill>
                  <a:srgbClr val="365F92"/>
                </a:solidFill>
                <a:latin typeface="Cambria-Bold"/>
              </a:rPr>
              <a:t>A4988:</a:t>
            </a:r>
            <a:endParaRPr lang="fr-FR" sz="2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7E3589-78BD-4089-90EE-94C688125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268"/>
            <a:ext cx="10515600" cy="57150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Les moteurs et les drivers </a:t>
            </a:r>
          </a:p>
        </p:txBody>
      </p:sp>
      <p:sp>
        <p:nvSpPr>
          <p:cNvPr id="11" name="ZoneTexte 1">
            <a:extLst>
              <a:ext uri="{FF2B5EF4-FFF2-40B4-BE49-F238E27FC236}">
                <a16:creationId xmlns:a16="http://schemas.microsoft.com/office/drawing/2014/main" id="{91275718-9BD3-48B4-A0CF-8C99CBC7C6DB}"/>
              </a:ext>
            </a:extLst>
          </p:cNvPr>
          <p:cNvSpPr txBox="1"/>
          <p:nvPr/>
        </p:nvSpPr>
        <p:spPr>
          <a:xfrm>
            <a:off x="3090961" y="798499"/>
            <a:ext cx="5243517" cy="25237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r>
              <a:rPr lang="fr-FR" sz="2000" dirty="0">
                <a:latin typeface="+mj-lt"/>
              </a:rPr>
              <a:t>Tension min de fonctionnement  : 8 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sz="2000" dirty="0">
                <a:latin typeface="+mj-lt"/>
              </a:rPr>
              <a:t>Tension max de fonctionnement : 35 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sz="2000" dirty="0">
                <a:latin typeface="+mj-lt"/>
              </a:rPr>
              <a:t>Courant par phase (en continu) : 1,2 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sz="2000" dirty="0">
                <a:latin typeface="+mj-lt"/>
              </a:rPr>
              <a:t>Courant maximum par phase : 2.3 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sz="2000" dirty="0">
                <a:latin typeface="+mj-lt"/>
              </a:rPr>
              <a:t>Logique de contrôle</a:t>
            </a:r>
          </a:p>
          <a:p>
            <a:pPr lvl="1"/>
            <a:r>
              <a:rPr lang="fr-FR" sz="2000" dirty="0">
                <a:latin typeface="+mj-lt"/>
              </a:rPr>
              <a:t>- Tension minimale: 3 V</a:t>
            </a:r>
          </a:p>
          <a:p>
            <a:pPr lvl="1"/>
            <a:r>
              <a:rPr lang="fr-FR" sz="2000" dirty="0">
                <a:latin typeface="+mj-lt"/>
              </a:rPr>
              <a:t>- Tension Maximale : 5.5</a:t>
            </a:r>
          </a:p>
        </p:txBody>
      </p:sp>
    </p:spTree>
    <p:extLst>
      <p:ext uri="{BB962C8B-B14F-4D97-AF65-F5344CB8AC3E}">
        <p14:creationId xmlns:p14="http://schemas.microsoft.com/office/powerpoint/2010/main" val="299065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1406434-D6D8-41CE-B1B9-7743FE4E0088}"/>
              </a:ext>
            </a:extLst>
          </p:cNvPr>
          <p:cNvSpPr txBox="1"/>
          <p:nvPr/>
        </p:nvSpPr>
        <p:spPr>
          <a:xfrm>
            <a:off x="939800" y="2090134"/>
            <a:ext cx="10312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L’être humain depuis son existence cherche à faciliter sa vie et à concevoir des objets et des méthodes qui l’aident à exploiter l’environnement extérieur, la terre, la mer et l’espace. De nos jours, parmi ces objets on trouve les robots et plus précisément les robots manipulateurs.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536222-7E2A-44E6-A448-402B7EBBB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06"/>
            <a:ext cx="10515600" cy="65230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fr-FR" dirty="0"/>
              <a:t>Introduction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505A1-1FE3-4BEB-AD10-A32026B1D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31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83D5E-3087-4ADF-A7A1-4A17FB9BD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5" y="382914"/>
            <a:ext cx="2577244" cy="480131"/>
          </a:xfrm>
        </p:spPr>
        <p:txBody>
          <a:bodyPr wrap="none">
            <a:spAutoFit/>
          </a:bodyPr>
          <a:lstStyle/>
          <a:p>
            <a:r>
              <a:rPr lang="fr-FR" sz="2800" b="1" dirty="0">
                <a:solidFill>
                  <a:srgbClr val="365F92"/>
                </a:solidFill>
                <a:latin typeface="Cambria-Bold"/>
                <a:ea typeface="+mn-ea"/>
                <a:cs typeface="+mn-cs"/>
              </a:rPr>
              <a:t>La commande: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DBB102-6EC0-4332-A4D5-BE7939B6D62D}"/>
              </a:ext>
            </a:extLst>
          </p:cNvPr>
          <p:cNvSpPr txBox="1"/>
          <p:nvPr/>
        </p:nvSpPr>
        <p:spPr>
          <a:xfrm>
            <a:off x="754742" y="1067573"/>
            <a:ext cx="106825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dirty="0">
                <a:latin typeface="+mj-lt"/>
              </a:rPr>
              <a:t>Pour la commande on a utiliser deux types:</a:t>
            </a:r>
          </a:p>
          <a:p>
            <a:pPr algn="just"/>
            <a:r>
              <a:rPr lang="fr-FR" sz="2800" dirty="0">
                <a:latin typeface="+mj-lt"/>
              </a:rPr>
              <a:t>    trajectoire. </a:t>
            </a:r>
          </a:p>
          <a:p>
            <a:pPr algn="just"/>
            <a:r>
              <a:rPr lang="fr-FR" sz="2800" dirty="0">
                <a:latin typeface="+mj-lt"/>
              </a:rPr>
              <a:t>    play-back commande.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7FE21-684B-44C8-B0B7-DCFE687429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633" y="2362546"/>
            <a:ext cx="3233647" cy="3543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1A4FD5-4438-4DFE-9F4D-18820FA1296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2" y="3920987"/>
            <a:ext cx="5760720" cy="13614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0390AB-913B-447C-B977-FE1D607CE9B8}"/>
              </a:ext>
            </a:extLst>
          </p:cNvPr>
          <p:cNvSpPr txBox="1"/>
          <p:nvPr/>
        </p:nvSpPr>
        <p:spPr>
          <a:xfrm>
            <a:off x="7474857" y="6178996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Application Bluetooth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219D5-A549-4ECD-8FB1-214623430205}"/>
              </a:ext>
            </a:extLst>
          </p:cNvPr>
          <p:cNvSpPr txBox="1"/>
          <p:nvPr/>
        </p:nvSpPr>
        <p:spPr>
          <a:xfrm>
            <a:off x="1059542" y="3318533"/>
            <a:ext cx="4441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Le module HC-05</a:t>
            </a:r>
          </a:p>
        </p:txBody>
      </p:sp>
    </p:spTree>
    <p:extLst>
      <p:ext uri="{BB962C8B-B14F-4D97-AF65-F5344CB8AC3E}">
        <p14:creationId xmlns:p14="http://schemas.microsoft.com/office/powerpoint/2010/main" val="1740852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C493A1-CCBD-4A9E-B633-8B333CD70A36}"/>
              </a:ext>
            </a:extLst>
          </p:cNvPr>
          <p:cNvSpPr/>
          <p:nvPr/>
        </p:nvSpPr>
        <p:spPr>
          <a:xfrm>
            <a:off x="5592090" y="764756"/>
            <a:ext cx="2394857" cy="616859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tx1"/>
                </a:solidFill>
              </a:rPr>
              <a:t>début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39EE8CA-869E-452B-8117-CF2C236A2C04}"/>
              </a:ext>
            </a:extLst>
          </p:cNvPr>
          <p:cNvSpPr/>
          <p:nvPr/>
        </p:nvSpPr>
        <p:spPr>
          <a:xfrm>
            <a:off x="5592089" y="1752593"/>
            <a:ext cx="2394857" cy="616859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Initialisation</a:t>
            </a:r>
            <a:endParaRPr lang="fr-FR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0B364B-CCDE-4AE5-A092-9AD9759852EC}"/>
              </a:ext>
            </a:extLst>
          </p:cNvPr>
          <p:cNvSpPr/>
          <p:nvPr/>
        </p:nvSpPr>
        <p:spPr>
          <a:xfrm>
            <a:off x="5592090" y="2764973"/>
            <a:ext cx="2394857" cy="67491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Déclaration des sous fonctions</a:t>
            </a: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9C1203E8-1736-486D-9671-03C1D7479002}"/>
              </a:ext>
            </a:extLst>
          </p:cNvPr>
          <p:cNvSpPr/>
          <p:nvPr/>
        </p:nvSpPr>
        <p:spPr>
          <a:xfrm>
            <a:off x="5514528" y="3869871"/>
            <a:ext cx="2549982" cy="1308102"/>
          </a:xfrm>
          <a:prstGeom prst="flowChartDecision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Valeur arrivée du HC-05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10FF567-5211-44B8-998A-D6B224DCE473}"/>
              </a:ext>
            </a:extLst>
          </p:cNvPr>
          <p:cNvSpPr/>
          <p:nvPr/>
        </p:nvSpPr>
        <p:spPr>
          <a:xfrm>
            <a:off x="6706063" y="1426011"/>
            <a:ext cx="166910" cy="3374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FCA2D29-1652-4859-B3C3-0088F2DF89F3}"/>
              </a:ext>
            </a:extLst>
          </p:cNvPr>
          <p:cNvSpPr/>
          <p:nvPr/>
        </p:nvSpPr>
        <p:spPr>
          <a:xfrm>
            <a:off x="6706064" y="2423880"/>
            <a:ext cx="166910" cy="3374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C33C94C-BF32-403A-8066-1F2D4E4B8A6A}"/>
              </a:ext>
            </a:extLst>
          </p:cNvPr>
          <p:cNvSpPr/>
          <p:nvPr/>
        </p:nvSpPr>
        <p:spPr>
          <a:xfrm>
            <a:off x="6731923" y="3480667"/>
            <a:ext cx="166910" cy="3374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577B1A2-F4F1-4D7B-B095-315677A702B5}"/>
              </a:ext>
            </a:extLst>
          </p:cNvPr>
          <p:cNvSpPr/>
          <p:nvPr/>
        </p:nvSpPr>
        <p:spPr>
          <a:xfrm>
            <a:off x="7811417" y="4682672"/>
            <a:ext cx="2394857" cy="990602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Variations des angles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C87AD70-5651-4CBF-9EFC-2F1E75D4B584}"/>
              </a:ext>
            </a:extLst>
          </p:cNvPr>
          <p:cNvSpPr/>
          <p:nvPr/>
        </p:nvSpPr>
        <p:spPr>
          <a:xfrm>
            <a:off x="3478896" y="4682669"/>
            <a:ext cx="2394857" cy="928919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Enregistrer les positions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F393911-701B-42EB-8B8F-790934219E89}"/>
              </a:ext>
            </a:extLst>
          </p:cNvPr>
          <p:cNvCxnSpPr>
            <a:cxnSpLocks/>
            <a:stCxn id="8" idx="1"/>
            <a:endCxn id="13" idx="0"/>
          </p:cNvCxnSpPr>
          <p:nvPr/>
        </p:nvCxnSpPr>
        <p:spPr>
          <a:xfrm rot="10800000" flipV="1">
            <a:off x="4676326" y="4523921"/>
            <a:ext cx="838203" cy="158747"/>
          </a:xfrm>
          <a:prstGeom prst="bentConnector2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63E939E-9790-4744-8252-8C4A4968A8B5}"/>
              </a:ext>
            </a:extLst>
          </p:cNvPr>
          <p:cNvCxnSpPr>
            <a:cxnSpLocks/>
            <a:stCxn id="8" idx="3"/>
            <a:endCxn id="12" idx="0"/>
          </p:cNvCxnSpPr>
          <p:nvPr/>
        </p:nvCxnSpPr>
        <p:spPr>
          <a:xfrm>
            <a:off x="8064510" y="4523922"/>
            <a:ext cx="944336" cy="158750"/>
          </a:xfrm>
          <a:prstGeom prst="bentConnector2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C953626-8DF3-4F04-B77A-548A05ACA1B1}"/>
              </a:ext>
            </a:extLst>
          </p:cNvPr>
          <p:cNvSpPr/>
          <p:nvPr/>
        </p:nvSpPr>
        <p:spPr>
          <a:xfrm>
            <a:off x="928915" y="4682670"/>
            <a:ext cx="2394857" cy="1048659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200" dirty="0">
                <a:solidFill>
                  <a:schemeClr val="tx1"/>
                </a:solidFill>
              </a:rPr>
              <a:t>Refaire les positions enregistrer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97F19733-C836-4C09-97B1-1FAD90F477FD}"/>
              </a:ext>
            </a:extLst>
          </p:cNvPr>
          <p:cNvCxnSpPr>
            <a:cxnSpLocks/>
            <a:endCxn id="27" idx="0"/>
          </p:cNvCxnSpPr>
          <p:nvPr/>
        </p:nvCxnSpPr>
        <p:spPr>
          <a:xfrm rot="10800000" flipV="1">
            <a:off x="2126345" y="4523920"/>
            <a:ext cx="2549983" cy="158750"/>
          </a:xfrm>
          <a:prstGeom prst="bentConnector2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38504B-1C12-43F7-BF88-C78AE3CC6E26}"/>
              </a:ext>
            </a:extLst>
          </p:cNvPr>
          <p:cNvSpPr txBox="1"/>
          <p:nvPr/>
        </p:nvSpPr>
        <p:spPr>
          <a:xfrm>
            <a:off x="4323449" y="3869871"/>
            <a:ext cx="789223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Save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6F470B-3EFF-4DC8-9EC6-ADB1B39B8425}"/>
              </a:ext>
            </a:extLst>
          </p:cNvPr>
          <p:cNvSpPr txBox="1"/>
          <p:nvPr/>
        </p:nvSpPr>
        <p:spPr>
          <a:xfrm>
            <a:off x="2059437" y="3869871"/>
            <a:ext cx="852263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Run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55BBBB-A47A-4773-BBAC-28F71E580788}"/>
              </a:ext>
            </a:extLst>
          </p:cNvPr>
          <p:cNvSpPr txBox="1"/>
          <p:nvPr/>
        </p:nvSpPr>
        <p:spPr>
          <a:xfrm>
            <a:off x="8466366" y="3917467"/>
            <a:ext cx="942516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Angles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CB0387-0AAB-46F0-BBF9-0BA462223C15}"/>
              </a:ext>
            </a:extLst>
          </p:cNvPr>
          <p:cNvCxnSpPr/>
          <p:nvPr/>
        </p:nvCxnSpPr>
        <p:spPr>
          <a:xfrm>
            <a:off x="2126344" y="6516914"/>
            <a:ext cx="90351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58EDACC-47FE-4F73-8B0D-36D9B6B39A33}"/>
              </a:ext>
            </a:extLst>
          </p:cNvPr>
          <p:cNvCxnSpPr>
            <a:cxnSpLocks/>
          </p:cNvCxnSpPr>
          <p:nvPr/>
        </p:nvCxnSpPr>
        <p:spPr>
          <a:xfrm flipV="1">
            <a:off x="11161486" y="3804982"/>
            <a:ext cx="0" cy="27119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75DCBB6D-DA27-463B-8FA2-10145D9066A6}"/>
              </a:ext>
            </a:extLst>
          </p:cNvPr>
          <p:cNvCxnSpPr>
            <a:cxnSpLocks/>
          </p:cNvCxnSpPr>
          <p:nvPr/>
        </p:nvCxnSpPr>
        <p:spPr>
          <a:xfrm rot="10800000">
            <a:off x="6898834" y="3646231"/>
            <a:ext cx="4262655" cy="15875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39C3D88-3259-4C43-B5CA-20F227CEB4E8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2126344" y="5731329"/>
            <a:ext cx="0" cy="7855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63D45B6-899A-403A-9FC3-F52321EDA413}"/>
              </a:ext>
            </a:extLst>
          </p:cNvPr>
          <p:cNvCxnSpPr>
            <a:stCxn id="13" idx="2"/>
          </p:cNvCxnSpPr>
          <p:nvPr/>
        </p:nvCxnSpPr>
        <p:spPr>
          <a:xfrm>
            <a:off x="4676325" y="5611588"/>
            <a:ext cx="0" cy="9053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3BD79F0-E54C-4455-AF70-ACDA2C7DBD1A}"/>
              </a:ext>
            </a:extLst>
          </p:cNvPr>
          <p:cNvCxnSpPr>
            <a:stCxn id="12" idx="2"/>
          </p:cNvCxnSpPr>
          <p:nvPr/>
        </p:nvCxnSpPr>
        <p:spPr>
          <a:xfrm>
            <a:off x="9008846" y="5673274"/>
            <a:ext cx="0" cy="8436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itle 1">
            <a:extLst>
              <a:ext uri="{FF2B5EF4-FFF2-40B4-BE49-F238E27FC236}">
                <a16:creationId xmlns:a16="http://schemas.microsoft.com/office/drawing/2014/main" id="{07F44B67-139C-4AA3-8F0C-6FBC6FCE8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1" y="101019"/>
            <a:ext cx="2968826" cy="480131"/>
          </a:xfrm>
        </p:spPr>
        <p:txBody>
          <a:bodyPr wrap="none">
            <a:spAutoFit/>
          </a:bodyPr>
          <a:lstStyle/>
          <a:p>
            <a:r>
              <a:rPr lang="fr-FR" sz="2800" b="1" dirty="0">
                <a:solidFill>
                  <a:srgbClr val="365F92"/>
                </a:solidFill>
                <a:latin typeface="Cambria-Bold"/>
                <a:ea typeface="+mn-ea"/>
                <a:cs typeface="+mn-cs"/>
              </a:rPr>
              <a:t>L’organigramme:</a:t>
            </a:r>
          </a:p>
        </p:txBody>
      </p:sp>
    </p:spTree>
    <p:extLst>
      <p:ext uri="{BB962C8B-B14F-4D97-AF65-F5344CB8AC3E}">
        <p14:creationId xmlns:p14="http://schemas.microsoft.com/office/powerpoint/2010/main" val="535870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C0BD7-2735-457B-BEE3-8FB384B1E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623" y="167425"/>
            <a:ext cx="10515600" cy="553793"/>
          </a:xfrm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Réalisation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68290-652F-48C6-8DF4-B935A3A2BF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7234" y="1114706"/>
            <a:ext cx="2312988" cy="2570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E17C41-BFD9-46AA-B12F-9D1E97B834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91711" y="1164341"/>
            <a:ext cx="2383282" cy="25417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A599AA-AA00-465E-A251-36D8A0840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32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014DFA-2EE2-4FE1-890A-53E4C019DB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47916" y="1171578"/>
            <a:ext cx="2383276" cy="25272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9ECE5BF-5E61-4296-B663-3181CBE971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52" y="4022716"/>
            <a:ext cx="2570752" cy="2193272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89AF88CE-4CE7-4320-8B20-C545E6448F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463" y="4022716"/>
            <a:ext cx="2766750" cy="2193272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79B37BE-46AB-4DB0-A954-843BAB3EA9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521" y="4022715"/>
            <a:ext cx="2831240" cy="219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83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33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92385" y="361925"/>
            <a:ext cx="3261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sz="2800" b="1" dirty="0">
                <a:solidFill>
                  <a:srgbClr val="365F92"/>
                </a:solidFill>
                <a:latin typeface="Cambria-Bold"/>
              </a:rPr>
              <a:t>Robot</a:t>
            </a:r>
            <a:r>
              <a:rPr lang="fr-FR" b="1" dirty="0"/>
              <a:t> </a:t>
            </a:r>
            <a:r>
              <a:rPr lang="fr-FR" sz="2800" b="1" dirty="0">
                <a:solidFill>
                  <a:srgbClr val="365F92"/>
                </a:solidFill>
                <a:latin typeface="Cambria-Bold"/>
              </a:rPr>
              <a:t>Uarm :</a:t>
            </a:r>
            <a:endParaRPr lang="fr-FR" b="1" dirty="0"/>
          </a:p>
        </p:txBody>
      </p:sp>
      <p:pic>
        <p:nvPicPr>
          <p:cNvPr id="6" name="Picture 4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885" y="3161786"/>
            <a:ext cx="4376230" cy="30083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169473-3A11-48DB-AB43-D8F72BF9A1F2}"/>
              </a:ext>
            </a:extLst>
          </p:cNvPr>
          <p:cNvSpPr txBox="1"/>
          <p:nvPr/>
        </p:nvSpPr>
        <p:spPr>
          <a:xfrm>
            <a:off x="425001" y="1339458"/>
            <a:ext cx="110457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Uarm est un bras manipulateur à 4 degrés de libertés basé sur  les servomoteurs et  un microcontrôleur Arduino Méga il accepte des applications comme la réalisation des dessins et le déplacement des objets  …  </a:t>
            </a:r>
            <a:endParaRPr lang="fr-FR" sz="20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070644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34</a:t>
            </a:fld>
            <a:endParaRPr lang="fr-FR"/>
          </a:p>
        </p:txBody>
      </p:sp>
      <p:pic>
        <p:nvPicPr>
          <p:cNvPr id="5" name="Image 4" descr="C:\Users\salah sa'\Desktop\les pies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66" y="950974"/>
            <a:ext cx="4439602" cy="562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C:\Users\salah sa'\Documents\les deffirant piec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668" y="950975"/>
            <a:ext cx="4751451" cy="562171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FC0BD7-2735-457B-BEE3-8FB384B1E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623" y="167425"/>
            <a:ext cx="10515600" cy="553793"/>
          </a:xfrm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Conception des pièces</a:t>
            </a:r>
          </a:p>
        </p:txBody>
      </p:sp>
    </p:spTree>
    <p:extLst>
      <p:ext uri="{BB962C8B-B14F-4D97-AF65-F5344CB8AC3E}">
        <p14:creationId xmlns:p14="http://schemas.microsoft.com/office/powerpoint/2010/main" val="500474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35</a:t>
            </a:fld>
            <a:endParaRPr lang="fr-FR"/>
          </a:p>
        </p:txBody>
      </p:sp>
      <p:pic>
        <p:nvPicPr>
          <p:cNvPr id="6" name="Image 5" descr="C:\Users\salah sa'\Documents\Capturehhhh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76" y="1060704"/>
            <a:ext cx="8827008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619192" y="281678"/>
            <a:ext cx="3391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365F92"/>
                </a:solidFill>
                <a:latin typeface="Cambria-Bold"/>
              </a:rPr>
              <a:t>Dessin</a:t>
            </a:r>
            <a:r>
              <a:rPr lang="fr-FR" b="1" dirty="0"/>
              <a:t> </a:t>
            </a:r>
            <a:r>
              <a:rPr lang="fr-FR" sz="2800" b="1" dirty="0">
                <a:solidFill>
                  <a:srgbClr val="365F92"/>
                </a:solidFill>
                <a:latin typeface="Cambria-Bold"/>
              </a:rPr>
              <a:t>d’ensemble :</a:t>
            </a:r>
            <a:r>
              <a:rPr lang="fr-FR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5920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36</a:t>
            </a:fld>
            <a:endParaRPr lang="fr-FR"/>
          </a:p>
        </p:txBody>
      </p:sp>
      <p:pic>
        <p:nvPicPr>
          <p:cNvPr id="5" name="Picture 6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865" y="2064131"/>
            <a:ext cx="8022335" cy="46573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90152" y="293126"/>
            <a:ext cx="53189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sz="2800" b="1" dirty="0">
                <a:solidFill>
                  <a:srgbClr val="365F92"/>
                </a:solidFill>
                <a:latin typeface="Cambria-Bold"/>
              </a:rPr>
              <a:t>Le</a:t>
            </a:r>
            <a:r>
              <a:rPr lang="fr-FR" b="1" dirty="0"/>
              <a:t> </a:t>
            </a:r>
            <a:r>
              <a:rPr lang="fr-FR" sz="2800" b="1" dirty="0">
                <a:solidFill>
                  <a:srgbClr val="365F92"/>
                </a:solidFill>
                <a:latin typeface="Cambria-Bold"/>
              </a:rPr>
              <a:t>découpage</a:t>
            </a:r>
            <a:r>
              <a:rPr lang="fr-FR" b="1" dirty="0"/>
              <a:t> </a:t>
            </a:r>
            <a:r>
              <a:rPr lang="fr-FR" sz="2800" b="1" dirty="0">
                <a:solidFill>
                  <a:srgbClr val="365F92"/>
                </a:solidFill>
                <a:latin typeface="Cambria-Bold"/>
              </a:rPr>
              <a:t>des</a:t>
            </a:r>
            <a:r>
              <a:rPr lang="fr-FR" b="1" dirty="0"/>
              <a:t> </a:t>
            </a:r>
            <a:r>
              <a:rPr lang="fr-FR" sz="2800" b="1" dirty="0">
                <a:solidFill>
                  <a:srgbClr val="365F92"/>
                </a:solidFill>
                <a:latin typeface="Cambria-Bold"/>
              </a:rPr>
              <a:t>pièces : </a:t>
            </a:r>
            <a:r>
              <a:rPr lang="fr-FR" b="1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BEFE7E-2B6E-45B7-AAD1-1200022D1D30}"/>
              </a:ext>
            </a:extLst>
          </p:cNvPr>
          <p:cNvSpPr/>
          <p:nvPr/>
        </p:nvSpPr>
        <p:spPr>
          <a:xfrm>
            <a:off x="502277" y="1086295"/>
            <a:ext cx="115265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/>
              <a:t>Pour le découpage des pièces on a utilisé la machine à commande numérique </a:t>
            </a:r>
            <a:r>
              <a:rPr lang="fr-FR" sz="2000" b="1" dirty="0"/>
              <a:t>Fanuc </a:t>
            </a:r>
            <a:r>
              <a:rPr lang="fr-FR" sz="2000" dirty="0"/>
              <a:t>. On commence par les draftings des pièces, afin de générer le G-code qui est le langage connu par la machine.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1326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37</a:t>
            </a:fld>
            <a:endParaRPr lang="fr-FR"/>
          </a:p>
        </p:txBody>
      </p:sp>
      <p:pic>
        <p:nvPicPr>
          <p:cNvPr id="5" name="Picture 6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488" y="1552384"/>
            <a:ext cx="8193024" cy="49865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/>
          <p:cNvSpPr txBox="1"/>
          <p:nvPr/>
        </p:nvSpPr>
        <p:spPr>
          <a:xfrm>
            <a:off x="139521" y="596892"/>
            <a:ext cx="119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Pour générer le G-code on a utilisé le logiciel Aspert , on définit les dimensions des plaques à usiner puis on choisit les opérations à faire (perçage, contournage ...) ensuite les outils utilisés. </a:t>
            </a:r>
          </a:p>
        </p:txBody>
      </p:sp>
    </p:spTree>
    <p:extLst>
      <p:ext uri="{BB962C8B-B14F-4D97-AF65-F5344CB8AC3E}">
        <p14:creationId xmlns:p14="http://schemas.microsoft.com/office/powerpoint/2010/main" val="3199313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38</a:t>
            </a:fld>
            <a:endParaRPr lang="fr-FR"/>
          </a:p>
        </p:txBody>
      </p:sp>
      <p:pic>
        <p:nvPicPr>
          <p:cNvPr id="5" name="Picture 7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0087"/>
            <a:ext cx="4192588" cy="2795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7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586" y="4174481"/>
            <a:ext cx="3734308" cy="26835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/>
          <p:cNvSpPr txBox="1"/>
          <p:nvPr/>
        </p:nvSpPr>
        <p:spPr>
          <a:xfrm>
            <a:off x="923156" y="624711"/>
            <a:ext cx="112688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Puis on enregistre le code à importer dans la machine.</a:t>
            </a:r>
          </a:p>
          <a:p>
            <a:endParaRPr lang="fr-FR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6E5AB7-02DA-47E8-A3AB-9CB791B89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155" y="1310086"/>
            <a:ext cx="3766356" cy="2795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90CA70-E59D-4069-9DCE-3CB2AFDF6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847" y="1331555"/>
            <a:ext cx="3734308" cy="277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52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B2FF3-4208-4DB8-A3E3-6FDFDA4E2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21" y="378004"/>
            <a:ext cx="5575479" cy="639427"/>
          </a:xfrm>
        </p:spPr>
        <p:txBody>
          <a:bodyPr>
            <a:normAutofit fontScale="90000"/>
          </a:bodyPr>
          <a:lstStyle/>
          <a:p>
            <a:r>
              <a:rPr lang="fr-FR" sz="3100" b="1" dirty="0">
                <a:solidFill>
                  <a:srgbClr val="365F92"/>
                </a:solidFill>
                <a:latin typeface="Cambria-Bold"/>
                <a:ea typeface="+mn-ea"/>
                <a:cs typeface="+mn-cs"/>
              </a:rPr>
              <a:t>Commande</a:t>
            </a:r>
            <a:r>
              <a:rPr lang="fr-FR" dirty="0"/>
              <a:t> </a:t>
            </a:r>
            <a:r>
              <a:rPr lang="fr-FR" sz="3100" b="1" dirty="0">
                <a:solidFill>
                  <a:srgbClr val="365F92"/>
                </a:solidFill>
                <a:latin typeface="Cambria-Bold"/>
                <a:ea typeface="+mn-ea"/>
                <a:cs typeface="+mn-cs"/>
              </a:rPr>
              <a:t>de</a:t>
            </a:r>
            <a:r>
              <a:rPr lang="fr-FR" dirty="0"/>
              <a:t> </a:t>
            </a:r>
            <a:r>
              <a:rPr lang="fr-FR" sz="3100" b="1" dirty="0">
                <a:solidFill>
                  <a:srgbClr val="365F92"/>
                </a:solidFill>
                <a:latin typeface="Cambria-Bold"/>
                <a:ea typeface="+mn-ea"/>
                <a:cs typeface="+mn-cs"/>
              </a:rPr>
              <a:t>Uarm: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B11D2-A2AE-4711-97D5-2F570EFFC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39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CF160-7E3F-4EC0-832D-CA958FA841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982" y="1489255"/>
            <a:ext cx="4678551" cy="453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B955C2-ABBB-44EC-BC3F-230EBC1D0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60" y="1489255"/>
            <a:ext cx="4298860" cy="453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16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FC72FDBE-F160-4660-A362-1F2ADA79ED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699" y="2470595"/>
            <a:ext cx="3899759" cy="29300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6">
            <a:extLst>
              <a:ext uri="{FF2B5EF4-FFF2-40B4-BE49-F238E27FC236}">
                <a16:creationId xmlns:a16="http://schemas.microsoft.com/office/drawing/2014/main" id="{007AA71B-6A44-4819-9CC6-ED5EC2DBE1D4}"/>
              </a:ext>
            </a:extLst>
          </p:cNvPr>
          <p:cNvSpPr txBox="1"/>
          <p:nvPr/>
        </p:nvSpPr>
        <p:spPr>
          <a:xfrm>
            <a:off x="7969884" y="1663888"/>
            <a:ext cx="407057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dirty="0"/>
              <a:t>Robots manipulateurs de service aux équipements</a:t>
            </a:r>
          </a:p>
        </p:txBody>
      </p:sp>
      <p:sp>
        <p:nvSpPr>
          <p:cNvPr id="6" name="ZoneTexte 7">
            <a:extLst>
              <a:ext uri="{FF2B5EF4-FFF2-40B4-BE49-F238E27FC236}">
                <a16:creationId xmlns:a16="http://schemas.microsoft.com/office/drawing/2014/main" id="{FA0AA3DC-3115-4518-AB0E-72CBF5B58506}"/>
              </a:ext>
            </a:extLst>
          </p:cNvPr>
          <p:cNvSpPr txBox="1"/>
          <p:nvPr/>
        </p:nvSpPr>
        <p:spPr>
          <a:xfrm>
            <a:off x="3937000" y="1689287"/>
            <a:ext cx="365760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dirty="0"/>
              <a:t>Robots manipulateurs de service aux humains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19AF67-33E8-40F4-9345-D39E8BE13FE9}"/>
              </a:ext>
            </a:extLst>
          </p:cNvPr>
          <p:cNvSpPr/>
          <p:nvPr/>
        </p:nvSpPr>
        <p:spPr>
          <a:xfrm>
            <a:off x="255042" y="1827787"/>
            <a:ext cx="3306674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fr-FR" sz="2000" dirty="0"/>
              <a:t>Robots industriels de soudage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D1A9D6A3-586A-4152-BDD4-2C2B1B56518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1" y="2573626"/>
            <a:ext cx="3306674" cy="2930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3" descr="I:\daVinci-robot.jpg">
            <a:extLst>
              <a:ext uri="{FF2B5EF4-FFF2-40B4-BE49-F238E27FC236}">
                <a16:creationId xmlns:a16="http://schemas.microsoft.com/office/drawing/2014/main" id="{B53399ED-FA4D-421D-A8C0-E1D23BD3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642" y="2573627"/>
            <a:ext cx="3899760" cy="293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A4AF79-F8D0-468A-BE10-915F66B57463}"/>
              </a:ext>
            </a:extLst>
          </p:cNvPr>
          <p:cNvSpPr txBox="1"/>
          <p:nvPr/>
        </p:nvSpPr>
        <p:spPr>
          <a:xfrm>
            <a:off x="302564" y="536409"/>
            <a:ext cx="633556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/>
              <a:t>Application des robots manipulateurs: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23699B-C87E-40B3-B1B8-051E4C0F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154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C34C55E-4E4C-45D6-B6D3-0FB8019CA159}"/>
              </a:ext>
            </a:extLst>
          </p:cNvPr>
          <p:cNvSpPr/>
          <p:nvPr/>
        </p:nvSpPr>
        <p:spPr>
          <a:xfrm>
            <a:off x="4601028" y="726295"/>
            <a:ext cx="2452914" cy="482597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début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662903-A737-4264-8377-F5C3782CCE1D}"/>
              </a:ext>
            </a:extLst>
          </p:cNvPr>
          <p:cNvSpPr/>
          <p:nvPr/>
        </p:nvSpPr>
        <p:spPr>
          <a:xfrm>
            <a:off x="4601028" y="1462897"/>
            <a:ext cx="2452914" cy="482597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initialisation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042BE7-4B2D-40B1-A50C-85B5D27B755B}"/>
              </a:ext>
            </a:extLst>
          </p:cNvPr>
          <p:cNvSpPr/>
          <p:nvPr/>
        </p:nvSpPr>
        <p:spPr>
          <a:xfrm>
            <a:off x="2815769" y="2242587"/>
            <a:ext cx="6023429" cy="49711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Lecture des valeurs des potentiomètres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C76B43-439C-4953-8B31-516EB8767F36}"/>
              </a:ext>
            </a:extLst>
          </p:cNvPr>
          <p:cNvSpPr/>
          <p:nvPr/>
        </p:nvSpPr>
        <p:spPr>
          <a:xfrm>
            <a:off x="3305971" y="3049657"/>
            <a:ext cx="5209929" cy="49711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Faire varier les angles des articulations</a:t>
            </a: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6B9D15B3-1524-49C7-80AA-79D9960CA6D3}"/>
              </a:ext>
            </a:extLst>
          </p:cNvPr>
          <p:cNvSpPr/>
          <p:nvPr/>
        </p:nvSpPr>
        <p:spPr>
          <a:xfrm>
            <a:off x="4856837" y="3736654"/>
            <a:ext cx="2108199" cy="771963"/>
          </a:xfrm>
          <a:prstGeom prst="flowChartDecision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Button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80819A-44F1-444E-8883-ACEE6A8C8EFD}"/>
              </a:ext>
            </a:extLst>
          </p:cNvPr>
          <p:cNvSpPr/>
          <p:nvPr/>
        </p:nvSpPr>
        <p:spPr>
          <a:xfrm>
            <a:off x="6881584" y="4537194"/>
            <a:ext cx="2452914" cy="482597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Enregistrer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BF1F89-3FC9-4975-94A4-3366C530E101}"/>
              </a:ext>
            </a:extLst>
          </p:cNvPr>
          <p:cNvSpPr/>
          <p:nvPr/>
        </p:nvSpPr>
        <p:spPr>
          <a:xfrm>
            <a:off x="9630228" y="4537194"/>
            <a:ext cx="2452914" cy="1055012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Refaire les mouvements enregistrer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59BFE93-B37E-47C1-8AAE-4D282DDF103E}"/>
              </a:ext>
            </a:extLst>
          </p:cNvPr>
          <p:cNvCxnSpPr>
            <a:stCxn id="8" idx="3"/>
            <a:endCxn id="9" idx="0"/>
          </p:cNvCxnSpPr>
          <p:nvPr/>
        </p:nvCxnSpPr>
        <p:spPr>
          <a:xfrm>
            <a:off x="6965036" y="4122636"/>
            <a:ext cx="1143005" cy="41455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8A23D5-DD00-45D2-985B-66CF9E326B5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8108041" y="4122635"/>
            <a:ext cx="2748644" cy="41455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B486C5-3086-46F5-AA10-44010819DF18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5827485" y="1208892"/>
            <a:ext cx="0" cy="2540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1BF5ED-C243-4E79-AC88-A61F7CA9CD90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5827484" y="1945494"/>
            <a:ext cx="1" cy="297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C82364-C770-470F-93C6-D1FAF278FF81}"/>
              </a:ext>
            </a:extLst>
          </p:cNvPr>
          <p:cNvCxnSpPr>
            <a:stCxn id="6" idx="2"/>
          </p:cNvCxnSpPr>
          <p:nvPr/>
        </p:nvCxnSpPr>
        <p:spPr>
          <a:xfrm flipH="1">
            <a:off x="5827483" y="2739700"/>
            <a:ext cx="1" cy="297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F7F5B03-3A69-43D6-B05C-F00CF644817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910936" y="3546770"/>
            <a:ext cx="1" cy="189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28A711A-46AB-4A1A-BCF5-E7F8E76AEF4E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1857828" y="4122635"/>
            <a:ext cx="299900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F8BED48-9A05-4F40-A451-C5457FA6B2A0}"/>
              </a:ext>
            </a:extLst>
          </p:cNvPr>
          <p:cNvCxnSpPr/>
          <p:nvPr/>
        </p:nvCxnSpPr>
        <p:spPr>
          <a:xfrm flipV="1">
            <a:off x="1857829" y="2046867"/>
            <a:ext cx="0" cy="20757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C7C4DDB-B1D0-44E4-A8CB-9B19B5FA85B5}"/>
              </a:ext>
            </a:extLst>
          </p:cNvPr>
          <p:cNvCxnSpPr>
            <a:cxnSpLocks/>
          </p:cNvCxnSpPr>
          <p:nvPr/>
        </p:nvCxnSpPr>
        <p:spPr>
          <a:xfrm>
            <a:off x="1857828" y="2046867"/>
            <a:ext cx="3860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BFFB088-D884-4EA3-ACB2-417CC96CB40A}"/>
              </a:ext>
            </a:extLst>
          </p:cNvPr>
          <p:cNvSpPr txBox="1"/>
          <p:nvPr/>
        </p:nvSpPr>
        <p:spPr>
          <a:xfrm>
            <a:off x="3984161" y="3783176"/>
            <a:ext cx="91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67DAC6-E297-4300-A051-0DBCA9CAD3E1}"/>
              </a:ext>
            </a:extLst>
          </p:cNvPr>
          <p:cNvSpPr txBox="1"/>
          <p:nvPr/>
        </p:nvSpPr>
        <p:spPr>
          <a:xfrm>
            <a:off x="7160978" y="3730691"/>
            <a:ext cx="1369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Button1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1CE851-A3E7-4EF6-BC59-93AFA2039F87}"/>
              </a:ext>
            </a:extLst>
          </p:cNvPr>
          <p:cNvSpPr txBox="1"/>
          <p:nvPr/>
        </p:nvSpPr>
        <p:spPr>
          <a:xfrm>
            <a:off x="9757231" y="3710888"/>
            <a:ext cx="136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Button2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9F517B6-9870-46A2-BCCC-75DAF8ADB422}"/>
              </a:ext>
            </a:extLst>
          </p:cNvPr>
          <p:cNvCxnSpPr>
            <a:stCxn id="9" idx="2"/>
          </p:cNvCxnSpPr>
          <p:nvPr/>
        </p:nvCxnSpPr>
        <p:spPr>
          <a:xfrm>
            <a:off x="8108041" y="5019791"/>
            <a:ext cx="0" cy="14142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B03E55-9A03-453F-AACC-7711E225F785}"/>
              </a:ext>
            </a:extLst>
          </p:cNvPr>
          <p:cNvCxnSpPr>
            <a:stCxn id="10" idx="2"/>
          </p:cNvCxnSpPr>
          <p:nvPr/>
        </p:nvCxnSpPr>
        <p:spPr>
          <a:xfrm>
            <a:off x="10856685" y="5592206"/>
            <a:ext cx="0" cy="812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8BE217D-F822-4B6F-AAC3-368D671435B5}"/>
              </a:ext>
            </a:extLst>
          </p:cNvPr>
          <p:cNvCxnSpPr>
            <a:cxnSpLocks/>
          </p:cNvCxnSpPr>
          <p:nvPr/>
        </p:nvCxnSpPr>
        <p:spPr>
          <a:xfrm flipH="1" flipV="1">
            <a:off x="1857828" y="6405006"/>
            <a:ext cx="8998857" cy="29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7405CC8-C330-4C75-A350-18C498FF4CE6}"/>
              </a:ext>
            </a:extLst>
          </p:cNvPr>
          <p:cNvCxnSpPr>
            <a:cxnSpLocks/>
          </p:cNvCxnSpPr>
          <p:nvPr/>
        </p:nvCxnSpPr>
        <p:spPr>
          <a:xfrm flipV="1">
            <a:off x="1857829" y="4122636"/>
            <a:ext cx="0" cy="22823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le 1">
            <a:extLst>
              <a:ext uri="{FF2B5EF4-FFF2-40B4-BE49-F238E27FC236}">
                <a16:creationId xmlns:a16="http://schemas.microsoft.com/office/drawing/2014/main" id="{B72F0A27-1B03-4C48-8617-5A472B0AA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6165"/>
            <a:ext cx="2968826" cy="480131"/>
          </a:xfrm>
        </p:spPr>
        <p:txBody>
          <a:bodyPr wrap="none">
            <a:spAutoFit/>
          </a:bodyPr>
          <a:lstStyle/>
          <a:p>
            <a:r>
              <a:rPr lang="fr-FR" sz="2800" b="1" dirty="0">
                <a:solidFill>
                  <a:srgbClr val="365F92"/>
                </a:solidFill>
                <a:latin typeface="Cambria-Bold"/>
                <a:ea typeface="+mn-ea"/>
                <a:cs typeface="+mn-cs"/>
              </a:rPr>
              <a:t>L’organigramme:</a:t>
            </a:r>
          </a:p>
        </p:txBody>
      </p:sp>
    </p:spTree>
    <p:extLst>
      <p:ext uri="{BB962C8B-B14F-4D97-AF65-F5344CB8AC3E}">
        <p14:creationId xmlns:p14="http://schemas.microsoft.com/office/powerpoint/2010/main" val="315178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-20190627-WA0007">
            <a:hlinkClick r:id="" action="ppaction://media"/>
            <a:extLst>
              <a:ext uri="{FF2B5EF4-FFF2-40B4-BE49-F238E27FC236}">
                <a16:creationId xmlns:a16="http://schemas.microsoft.com/office/drawing/2014/main" id="{2F01761F-B122-4682-B712-A4E85445602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0747" y="40875"/>
            <a:ext cx="5590505" cy="6680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1F182-7D10-42D1-AFCC-658A4FF1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004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ABE6-2A86-46C2-9CB9-46727D0EE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048" y="242540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9600" b="1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F7157-79F6-4377-A64A-0299A659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657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1D4C-2392-42B2-801F-865743A9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17" y="23613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6600" b="1" dirty="0"/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52054810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5B73E9-7D68-4C4F-96EE-4232BDE67767}"/>
              </a:ext>
            </a:extLst>
          </p:cNvPr>
          <p:cNvSpPr txBox="1"/>
          <p:nvPr/>
        </p:nvSpPr>
        <p:spPr>
          <a:xfrm>
            <a:off x="438726" y="851169"/>
            <a:ext cx="4703807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/>
              <a:t>Analyse fonctionnelle Externe :  </a:t>
            </a:r>
          </a:p>
        </p:txBody>
      </p:sp>
      <p:sp>
        <p:nvSpPr>
          <p:cNvPr id="6" name="Ellipse 4">
            <a:extLst>
              <a:ext uri="{FF2B5EF4-FFF2-40B4-BE49-F238E27FC236}">
                <a16:creationId xmlns:a16="http://schemas.microsoft.com/office/drawing/2014/main" id="{AC3807A9-F0BF-46ED-91CD-050F60AEF529}"/>
              </a:ext>
            </a:extLst>
          </p:cNvPr>
          <p:cNvSpPr/>
          <p:nvPr/>
        </p:nvSpPr>
        <p:spPr>
          <a:xfrm>
            <a:off x="2790629" y="2414093"/>
            <a:ext cx="2373950" cy="9882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     Usagers</a:t>
            </a:r>
          </a:p>
        </p:txBody>
      </p:sp>
      <p:sp>
        <p:nvSpPr>
          <p:cNvPr id="7" name="Ellipse 5">
            <a:extLst>
              <a:ext uri="{FF2B5EF4-FFF2-40B4-BE49-F238E27FC236}">
                <a16:creationId xmlns:a16="http://schemas.microsoft.com/office/drawing/2014/main" id="{76F9A81F-5F4E-4EFC-8E48-4BFDB071677F}"/>
              </a:ext>
            </a:extLst>
          </p:cNvPr>
          <p:cNvSpPr/>
          <p:nvPr/>
        </p:nvSpPr>
        <p:spPr>
          <a:xfrm>
            <a:off x="7696321" y="2260149"/>
            <a:ext cx="2112235" cy="1296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Matériaux,</a:t>
            </a:r>
          </a:p>
          <a:p>
            <a:r>
              <a:rPr lang="fr-FR" dirty="0"/>
              <a:t> Pièces ,Outils d’inspection</a:t>
            </a:r>
          </a:p>
        </p:txBody>
      </p:sp>
      <p:sp>
        <p:nvSpPr>
          <p:cNvPr id="8" name="Ellipse 6">
            <a:extLst>
              <a:ext uri="{FF2B5EF4-FFF2-40B4-BE49-F238E27FC236}">
                <a16:creationId xmlns:a16="http://schemas.microsoft.com/office/drawing/2014/main" id="{CD833C25-5235-4F47-AA20-39E390A267E1}"/>
              </a:ext>
            </a:extLst>
          </p:cNvPr>
          <p:cNvSpPr/>
          <p:nvPr/>
        </p:nvSpPr>
        <p:spPr>
          <a:xfrm>
            <a:off x="4661871" y="3681986"/>
            <a:ext cx="2868258" cy="1296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Bras</a:t>
            </a:r>
          </a:p>
          <a:p>
            <a:r>
              <a:rPr lang="fr-FR" dirty="0"/>
              <a:t>Manipulateur</a:t>
            </a:r>
          </a:p>
        </p:txBody>
      </p:sp>
      <p:sp>
        <p:nvSpPr>
          <p:cNvPr id="9" name="Rectangle à coins arrondis 7">
            <a:extLst>
              <a:ext uri="{FF2B5EF4-FFF2-40B4-BE49-F238E27FC236}">
                <a16:creationId xmlns:a16="http://schemas.microsoft.com/office/drawing/2014/main" id="{72D3C60F-A9BA-4339-9FDB-C0FD891ED164}"/>
              </a:ext>
            </a:extLst>
          </p:cNvPr>
          <p:cNvSpPr/>
          <p:nvPr/>
        </p:nvSpPr>
        <p:spPr>
          <a:xfrm>
            <a:off x="2311384" y="5527033"/>
            <a:ext cx="7584843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dirty="0"/>
              <a:t>- L’amélioration de la productivité </a:t>
            </a:r>
          </a:p>
          <a:p>
            <a:pPr lvl="0"/>
            <a:r>
              <a:rPr lang="fr-FR" dirty="0"/>
              <a:t>- L’accroissement de la qualité des produits  fabriqué</a:t>
            </a:r>
          </a:p>
          <a:p>
            <a:pPr lvl="0"/>
            <a:r>
              <a:rPr lang="fr-FR" dirty="0"/>
              <a:t>- La réduction du coût de travail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005A63-53CE-47A9-8779-30047BF7A805}"/>
              </a:ext>
            </a:extLst>
          </p:cNvPr>
          <p:cNvSpPr/>
          <p:nvPr/>
        </p:nvSpPr>
        <p:spPr>
          <a:xfrm>
            <a:off x="2350522" y="4978130"/>
            <a:ext cx="27383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/>
              <a:t>Dans quel but 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62E6A7-9071-4190-9C29-E79B20374E5E}"/>
              </a:ext>
            </a:extLst>
          </p:cNvPr>
          <p:cNvSpPr/>
          <p:nvPr/>
        </p:nvSpPr>
        <p:spPr>
          <a:xfrm rot="10800000" flipV="1">
            <a:off x="7836431" y="1860039"/>
            <a:ext cx="32324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/>
              <a:t>Sur quoi agit-il 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D2C7B4-59FA-41CF-AE4F-711F79BD9890}"/>
              </a:ext>
            </a:extLst>
          </p:cNvPr>
          <p:cNvSpPr/>
          <p:nvPr/>
        </p:nvSpPr>
        <p:spPr>
          <a:xfrm>
            <a:off x="2572327" y="1651821"/>
            <a:ext cx="34563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/>
              <a:t> </a:t>
            </a:r>
          </a:p>
          <a:p>
            <a:r>
              <a:rPr lang="fr-FR" sz="2000" dirty="0"/>
              <a:t>  A qui rend-il service ?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D109CDD-6DF1-4951-8EF5-EEB93DD7C234}"/>
              </a:ext>
            </a:extLst>
          </p:cNvPr>
          <p:cNvSpPr/>
          <p:nvPr/>
        </p:nvSpPr>
        <p:spPr>
          <a:xfrm>
            <a:off x="3679112" y="1893057"/>
            <a:ext cx="5220024" cy="2083429"/>
          </a:xfrm>
          <a:prstGeom prst="arc">
            <a:avLst>
              <a:gd name="adj1" fmla="val 906154"/>
              <a:gd name="adj2" fmla="val 1011544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9600" dirty="0"/>
          </a:p>
        </p:txBody>
      </p:sp>
      <p:cxnSp>
        <p:nvCxnSpPr>
          <p:cNvPr id="14" name="Connecteur en arc 24">
            <a:extLst>
              <a:ext uri="{FF2B5EF4-FFF2-40B4-BE49-F238E27FC236}">
                <a16:creationId xmlns:a16="http://schemas.microsoft.com/office/drawing/2014/main" id="{ED9B96C0-E17D-4D97-8C1B-3D58FBEA166A}"/>
              </a:ext>
            </a:extLst>
          </p:cNvPr>
          <p:cNvCxnSpPr>
            <a:cxnSpLocks/>
          </p:cNvCxnSpPr>
          <p:nvPr/>
        </p:nvCxnSpPr>
        <p:spPr>
          <a:xfrm rot="5400000">
            <a:off x="6696752" y="3864962"/>
            <a:ext cx="1970740" cy="1353403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8CFBBF2-DFE3-432C-92E7-BD9C5F54B622}"/>
              </a:ext>
            </a:extLst>
          </p:cNvPr>
          <p:cNvSpPr/>
          <p:nvPr/>
        </p:nvSpPr>
        <p:spPr>
          <a:xfrm>
            <a:off x="438726" y="1451766"/>
            <a:ext cx="36216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srgbClr val="365F92"/>
                </a:solidFill>
                <a:latin typeface="Cambria-Bold"/>
              </a:rPr>
              <a:t>Le diagramme Bête à cornes :</a:t>
            </a:r>
            <a:endParaRPr lang="fr-FR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9D0073-C2F9-4070-9E25-6CF0AC8A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5</a:t>
            </a:fld>
            <a:endParaRPr lang="fr-FR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68749C3-75F4-45E2-8A5A-21F2E939D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268" y="154547"/>
            <a:ext cx="10515600" cy="52935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fr-FR" sz="3200" dirty="0"/>
              <a:t>Analyse fonctionnelle </a:t>
            </a:r>
          </a:p>
        </p:txBody>
      </p:sp>
    </p:spTree>
    <p:extLst>
      <p:ext uri="{BB962C8B-B14F-4D97-AF65-F5344CB8AC3E}">
        <p14:creationId xmlns:p14="http://schemas.microsoft.com/office/powerpoint/2010/main" val="292769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lipse 22">
            <a:extLst>
              <a:ext uri="{FF2B5EF4-FFF2-40B4-BE49-F238E27FC236}">
                <a16:creationId xmlns:a16="http://schemas.microsoft.com/office/drawing/2014/main" id="{66AD3D92-E040-444A-9ABA-B710B7ECE4FC}"/>
              </a:ext>
            </a:extLst>
          </p:cNvPr>
          <p:cNvSpPr/>
          <p:nvPr/>
        </p:nvSpPr>
        <p:spPr>
          <a:xfrm>
            <a:off x="1020532" y="1639727"/>
            <a:ext cx="2244325" cy="1133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Énergie électrique</a:t>
            </a:r>
          </a:p>
        </p:txBody>
      </p:sp>
      <p:sp>
        <p:nvSpPr>
          <p:cNvPr id="27" name="Ellipse 23">
            <a:extLst>
              <a:ext uri="{FF2B5EF4-FFF2-40B4-BE49-F238E27FC236}">
                <a16:creationId xmlns:a16="http://schemas.microsoft.com/office/drawing/2014/main" id="{EF6D356F-6A46-47BE-8339-9B9D1EE6896C}"/>
              </a:ext>
            </a:extLst>
          </p:cNvPr>
          <p:cNvSpPr/>
          <p:nvPr/>
        </p:nvSpPr>
        <p:spPr>
          <a:xfrm>
            <a:off x="3641526" y="1575799"/>
            <a:ext cx="2380541" cy="1261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Choix de mode de fonctionnement</a:t>
            </a:r>
          </a:p>
        </p:txBody>
      </p:sp>
      <p:sp>
        <p:nvSpPr>
          <p:cNvPr id="28" name="Ellipse 24">
            <a:extLst>
              <a:ext uri="{FF2B5EF4-FFF2-40B4-BE49-F238E27FC236}">
                <a16:creationId xmlns:a16="http://schemas.microsoft.com/office/drawing/2014/main" id="{FA7AC7A0-A991-4B04-B40F-F7D0652E83C1}"/>
              </a:ext>
            </a:extLst>
          </p:cNvPr>
          <p:cNvSpPr/>
          <p:nvPr/>
        </p:nvSpPr>
        <p:spPr>
          <a:xfrm>
            <a:off x="6223452" y="1575800"/>
            <a:ext cx="1632585" cy="1110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Réglage</a:t>
            </a:r>
          </a:p>
        </p:txBody>
      </p:sp>
      <p:sp>
        <p:nvSpPr>
          <p:cNvPr id="29" name="Ellipse 25">
            <a:extLst>
              <a:ext uri="{FF2B5EF4-FFF2-40B4-BE49-F238E27FC236}">
                <a16:creationId xmlns:a16="http://schemas.microsoft.com/office/drawing/2014/main" id="{862E5AA5-5803-4E2E-B268-010BDC9BD93E}"/>
              </a:ext>
            </a:extLst>
          </p:cNvPr>
          <p:cNvSpPr/>
          <p:nvPr/>
        </p:nvSpPr>
        <p:spPr>
          <a:xfrm>
            <a:off x="7920008" y="1575800"/>
            <a:ext cx="2322250" cy="1077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Marche /arrêt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9B6F35-426C-4C1C-A6D9-006CBE9CFC92}"/>
              </a:ext>
            </a:extLst>
          </p:cNvPr>
          <p:cNvSpPr/>
          <p:nvPr/>
        </p:nvSpPr>
        <p:spPr>
          <a:xfrm>
            <a:off x="4266222" y="3555605"/>
            <a:ext cx="3243580" cy="893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fr-F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fr-F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Déplacer et inspecter Les objets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1FADA7-6274-4EB0-B114-EF81605463F9}"/>
              </a:ext>
            </a:extLst>
          </p:cNvPr>
          <p:cNvSpPr/>
          <p:nvPr/>
        </p:nvSpPr>
        <p:spPr>
          <a:xfrm>
            <a:off x="8166807" y="3532221"/>
            <a:ext cx="2911500" cy="986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algn="ctr">
              <a:lnSpc>
                <a:spcPct val="115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Résultat d’inspection</a:t>
            </a:r>
          </a:p>
          <a:p>
            <a:pPr marL="342900" lvl="0" indent="-342900" algn="ctr">
              <a:lnSpc>
                <a:spcPct val="115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Nouvelle place d’objet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76ECA6-3D71-4E8F-9A4B-E616CAFF3F04}"/>
              </a:ext>
            </a:extLst>
          </p:cNvPr>
          <p:cNvSpPr/>
          <p:nvPr/>
        </p:nvSpPr>
        <p:spPr>
          <a:xfrm>
            <a:off x="1841840" y="3555606"/>
            <a:ext cx="1490538" cy="893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Les objets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A6448B-6382-4076-86CF-44AA9F7E0E64}"/>
              </a:ext>
            </a:extLst>
          </p:cNvPr>
          <p:cNvSpPr/>
          <p:nvPr/>
        </p:nvSpPr>
        <p:spPr>
          <a:xfrm>
            <a:off x="8319673" y="5213727"/>
            <a:ext cx="1922585" cy="87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fr-F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Afficheur LCD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089A8F2-4A95-493B-95B4-67B54419642E}"/>
              </a:ext>
            </a:extLst>
          </p:cNvPr>
          <p:cNvSpPr/>
          <p:nvPr/>
        </p:nvSpPr>
        <p:spPr>
          <a:xfrm>
            <a:off x="4926719" y="5215596"/>
            <a:ext cx="1922585" cy="893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endParaRPr lang="fr-FR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fr-F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Bras</a:t>
            </a: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fr-F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Manipulateur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B081D3-C7FD-4304-B067-CFB9E8FE94D6}"/>
              </a:ext>
            </a:extLst>
          </p:cNvPr>
          <p:cNvSpPr/>
          <p:nvPr/>
        </p:nvSpPr>
        <p:spPr>
          <a:xfrm>
            <a:off x="680411" y="567058"/>
            <a:ext cx="3112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rgbClr val="365F92"/>
                </a:solidFill>
                <a:latin typeface="Cambria-Bold"/>
              </a:rPr>
              <a:t>Le diagramme SADT:</a:t>
            </a:r>
            <a:endParaRPr lang="fr-FR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1D6169-819A-4967-BF24-AF684628D760}"/>
              </a:ext>
            </a:extLst>
          </p:cNvPr>
          <p:cNvCxnSpPr>
            <a:cxnSpLocks/>
          </p:cNvCxnSpPr>
          <p:nvPr/>
        </p:nvCxnSpPr>
        <p:spPr>
          <a:xfrm>
            <a:off x="2933130" y="2586174"/>
            <a:ext cx="1333092" cy="97816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C4F8AE-6853-4AC3-9140-A9A949AC94AF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4831797" y="2836984"/>
            <a:ext cx="817169" cy="71862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39F9BC-1F4F-42A2-8472-5CAD747B398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6278145" y="2686098"/>
            <a:ext cx="761600" cy="85349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0B67B3-6002-47CE-9E46-DC6150500E36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7265692" y="2495585"/>
            <a:ext cx="994402" cy="104400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11FF82-D3ED-4B0B-B87B-14978778DD6C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7509802" y="4002547"/>
            <a:ext cx="65700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4388B5-E09E-4BE0-8B98-E6FDD27C0BC2}"/>
              </a:ext>
            </a:extLst>
          </p:cNvPr>
          <p:cNvCxnSpPr>
            <a:cxnSpLocks/>
            <a:stCxn id="30" idx="1"/>
            <a:endCxn id="32" idx="3"/>
          </p:cNvCxnSpPr>
          <p:nvPr/>
        </p:nvCxnSpPr>
        <p:spPr>
          <a:xfrm flipH="1">
            <a:off x="3332378" y="4002548"/>
            <a:ext cx="93384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D55393-E55A-4CAC-A6A8-2196D452B799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>
            <a:off x="5888012" y="4449490"/>
            <a:ext cx="0" cy="76610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F9BE05-4144-4591-9C5C-7D7237B22EFC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7509802" y="4425112"/>
            <a:ext cx="809871" cy="122390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B5C454D-D38E-4639-86D0-7D7251FEFE79}"/>
              </a:ext>
            </a:extLst>
          </p:cNvPr>
          <p:cNvSpPr/>
          <p:nvPr/>
        </p:nvSpPr>
        <p:spPr>
          <a:xfrm>
            <a:off x="9157509" y="2787099"/>
            <a:ext cx="2322250" cy="510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Vibration et  le bruit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515557-B017-449B-9EFA-63DBE4F3BB89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7509802" y="3042189"/>
            <a:ext cx="1647707" cy="5377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5D7BBD-530D-4D45-9026-532D6F472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587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11" grpId="0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6FAA8C-3FF9-438F-AA11-341537692D49}"/>
              </a:ext>
            </a:extLst>
          </p:cNvPr>
          <p:cNvSpPr/>
          <p:nvPr/>
        </p:nvSpPr>
        <p:spPr>
          <a:xfrm>
            <a:off x="610381" y="885465"/>
            <a:ext cx="6823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srgbClr val="365F92"/>
                </a:solidFill>
                <a:latin typeface="Cambria-Bold"/>
              </a:rPr>
              <a:t>Le diagramme FAST(</a:t>
            </a:r>
            <a:r>
              <a:rPr lang="fr-FR" sz="2000" b="1" i="1" dirty="0" err="1"/>
              <a:t>F</a:t>
            </a:r>
            <a:r>
              <a:rPr lang="fr-FR" sz="2000" i="1" dirty="0" err="1"/>
              <a:t>unctionnal</a:t>
            </a:r>
            <a:r>
              <a:rPr lang="fr-FR" sz="2000" i="1" dirty="0"/>
              <a:t> </a:t>
            </a:r>
            <a:r>
              <a:rPr lang="fr-FR" sz="2000" b="1" i="1" dirty="0" err="1"/>
              <a:t>A</a:t>
            </a:r>
            <a:r>
              <a:rPr lang="fr-FR" sz="2000" i="1" dirty="0" err="1"/>
              <a:t>nalysis</a:t>
            </a:r>
            <a:r>
              <a:rPr lang="fr-FR" sz="2000" i="1" dirty="0"/>
              <a:t> </a:t>
            </a:r>
            <a:r>
              <a:rPr lang="fr-FR" sz="2000" b="1" i="1" dirty="0"/>
              <a:t>S</a:t>
            </a:r>
            <a:r>
              <a:rPr lang="fr-FR" sz="2000" i="1" dirty="0"/>
              <a:t>ystem </a:t>
            </a:r>
            <a:r>
              <a:rPr lang="fr-FR" sz="2000" b="1" i="1" dirty="0"/>
              <a:t>T</a:t>
            </a:r>
            <a:r>
              <a:rPr lang="fr-FR" sz="2000" i="1" dirty="0"/>
              <a:t>echnique</a:t>
            </a:r>
            <a:r>
              <a:rPr lang="fr-FR" sz="2000" b="1" dirty="0">
                <a:solidFill>
                  <a:srgbClr val="365F92"/>
                </a:solidFill>
                <a:latin typeface="Cambria-Bold"/>
              </a:rPr>
              <a:t>):</a:t>
            </a:r>
            <a:endParaRPr lang="fr-FR" sz="2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EDA1C7F-6434-406D-AA8C-3E149CA7AE3A}"/>
              </a:ext>
            </a:extLst>
          </p:cNvPr>
          <p:cNvSpPr/>
          <p:nvPr/>
        </p:nvSpPr>
        <p:spPr>
          <a:xfrm>
            <a:off x="281197" y="1771578"/>
            <a:ext cx="1931831" cy="746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Aider L’utilisateur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16077-0024-4096-B101-02CA636A90F7}"/>
              </a:ext>
            </a:extLst>
          </p:cNvPr>
          <p:cNvSpPr/>
          <p:nvPr/>
        </p:nvSpPr>
        <p:spPr>
          <a:xfrm>
            <a:off x="3409980" y="1726503"/>
            <a:ext cx="2318197" cy="837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Gérer le système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CCECAA-A3AD-44B0-86BC-A0726064B220}"/>
              </a:ext>
            </a:extLst>
          </p:cNvPr>
          <p:cNvSpPr/>
          <p:nvPr/>
        </p:nvSpPr>
        <p:spPr>
          <a:xfrm>
            <a:off x="3448619" y="3172060"/>
            <a:ext cx="2318197" cy="837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Dirigé le bras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5664F9-4A31-41EF-A32A-90E760174BE5}"/>
              </a:ext>
            </a:extLst>
          </p:cNvPr>
          <p:cNvSpPr/>
          <p:nvPr/>
        </p:nvSpPr>
        <p:spPr>
          <a:xfrm>
            <a:off x="3409980" y="4351938"/>
            <a:ext cx="2318197" cy="837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Connaitre l’environnement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0A9EC7-AC10-4B08-AD95-6B2BC52D267E}"/>
              </a:ext>
            </a:extLst>
          </p:cNvPr>
          <p:cNvSpPr/>
          <p:nvPr/>
        </p:nvSpPr>
        <p:spPr>
          <a:xfrm>
            <a:off x="3409979" y="5961653"/>
            <a:ext cx="2318197" cy="837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Communiquer avec l’utilisateur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1E1D02-233C-4AEF-8A33-7EE19C1AA41F}"/>
              </a:ext>
            </a:extLst>
          </p:cNvPr>
          <p:cNvSpPr/>
          <p:nvPr/>
        </p:nvSpPr>
        <p:spPr>
          <a:xfrm>
            <a:off x="6742674" y="1407880"/>
            <a:ext cx="2014863" cy="553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Donner les ordres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859860-712D-4248-801E-2CB16CACD583}"/>
              </a:ext>
            </a:extLst>
          </p:cNvPr>
          <p:cNvSpPr/>
          <p:nvPr/>
        </p:nvSpPr>
        <p:spPr>
          <a:xfrm>
            <a:off x="6757703" y="2075569"/>
            <a:ext cx="2137250" cy="785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Recueillir les infos des capteurs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F0B2AC-EFE9-4058-9C41-802E67FA7810}"/>
              </a:ext>
            </a:extLst>
          </p:cNvPr>
          <p:cNvSpPr/>
          <p:nvPr/>
        </p:nvSpPr>
        <p:spPr>
          <a:xfrm>
            <a:off x="6775235" y="3288609"/>
            <a:ext cx="1841678" cy="602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Bouger chaque articulation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76A032-0576-4A15-AFE2-0302B3650595}"/>
              </a:ext>
            </a:extLst>
          </p:cNvPr>
          <p:cNvSpPr/>
          <p:nvPr/>
        </p:nvSpPr>
        <p:spPr>
          <a:xfrm>
            <a:off x="6757703" y="4255244"/>
            <a:ext cx="1841679" cy="515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Connaitre la position du bras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767F14-6A08-4AF1-826F-8EED0149CE4E}"/>
              </a:ext>
            </a:extLst>
          </p:cNvPr>
          <p:cNvSpPr/>
          <p:nvPr/>
        </p:nvSpPr>
        <p:spPr>
          <a:xfrm>
            <a:off x="6757122" y="6122587"/>
            <a:ext cx="1841679" cy="515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Afficher les informations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535A79-285B-443A-9F5B-1E56271718D2}"/>
              </a:ext>
            </a:extLst>
          </p:cNvPr>
          <p:cNvSpPr/>
          <p:nvPr/>
        </p:nvSpPr>
        <p:spPr>
          <a:xfrm>
            <a:off x="9588872" y="1320635"/>
            <a:ext cx="2228366" cy="72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Carte Arduino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94166A1-88AD-4F6D-8872-7B6159B1E49F}"/>
              </a:ext>
            </a:extLst>
          </p:cNvPr>
          <p:cNvSpPr/>
          <p:nvPr/>
        </p:nvSpPr>
        <p:spPr>
          <a:xfrm>
            <a:off x="9333689" y="2779013"/>
            <a:ext cx="2318197" cy="523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Moteur pas a pas (Nema)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E36B689-E698-4F16-8AEE-0E48D188706C}"/>
              </a:ext>
            </a:extLst>
          </p:cNvPr>
          <p:cNvSpPr/>
          <p:nvPr/>
        </p:nvSpPr>
        <p:spPr>
          <a:xfrm>
            <a:off x="9075319" y="3482045"/>
            <a:ext cx="2738731" cy="5801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moteur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0B447E-2124-4402-A439-445F199F9A80}"/>
              </a:ext>
            </a:extLst>
          </p:cNvPr>
          <p:cNvSpPr/>
          <p:nvPr/>
        </p:nvSpPr>
        <p:spPr>
          <a:xfrm>
            <a:off x="9423520" y="4255244"/>
            <a:ext cx="2228366" cy="5198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capteurs d’angles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79458C9-DA44-46D5-A352-D52BF831433B}"/>
              </a:ext>
            </a:extLst>
          </p:cNvPr>
          <p:cNvSpPr/>
          <p:nvPr/>
        </p:nvSpPr>
        <p:spPr>
          <a:xfrm>
            <a:off x="9403537" y="4992295"/>
            <a:ext cx="2228366" cy="659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Capteur de proximité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F4990A2-7B92-47B5-872E-959CA85C1745}"/>
              </a:ext>
            </a:extLst>
          </p:cNvPr>
          <p:cNvSpPr/>
          <p:nvPr/>
        </p:nvSpPr>
        <p:spPr>
          <a:xfrm>
            <a:off x="9403537" y="6122586"/>
            <a:ext cx="2228366" cy="515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Ecran LCD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64C2AA-5E6F-4F75-BB2C-9F5E60109405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2213028" y="2145066"/>
            <a:ext cx="1196952" cy="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0A169A-960B-41BA-8978-C22AEFA4A754}"/>
              </a:ext>
            </a:extLst>
          </p:cNvPr>
          <p:cNvCxnSpPr>
            <a:cxnSpLocks/>
          </p:cNvCxnSpPr>
          <p:nvPr/>
        </p:nvCxnSpPr>
        <p:spPr>
          <a:xfrm flipH="1">
            <a:off x="2697351" y="2145065"/>
            <a:ext cx="3" cy="4235152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5A497B-AF31-4249-8789-E418B0509F9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697351" y="3590623"/>
            <a:ext cx="751268" cy="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37983D8-FF44-43CB-9669-836AD0F5ECA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697351" y="4770502"/>
            <a:ext cx="712629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082F928-EB8F-4C31-B5EC-D925D78D1885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697351" y="6380217"/>
            <a:ext cx="71262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1B05F37E-FA7E-4271-857D-643E7AA17E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5728177" y="1684636"/>
            <a:ext cx="1014497" cy="460431"/>
          </a:xfrm>
          <a:prstGeom prst="bentConnector3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4F775E6-397F-4256-B72F-5FC5070AE75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188849" y="2145065"/>
            <a:ext cx="568854" cy="323347"/>
          </a:xfrm>
          <a:prstGeom prst="bentConnector3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1FD561B6-EBF7-41DE-B3F9-3CEB8FF647ED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5766816" y="3589756"/>
            <a:ext cx="1008419" cy="868"/>
          </a:xfrm>
          <a:prstGeom prst="bentConnector3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C40D1C3-DB28-4167-8F0B-357186E8CA85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5728176" y="6380216"/>
            <a:ext cx="1028946" cy="1"/>
          </a:xfrm>
          <a:prstGeom prst="bentConnector3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E185D22-6151-4AA3-B24F-246FDF7DDDBF}"/>
              </a:ext>
            </a:extLst>
          </p:cNvPr>
          <p:cNvCxnSpPr>
            <a:cxnSpLocks/>
            <a:stCxn id="16" idx="3"/>
            <a:endCxn id="22" idx="2"/>
          </p:cNvCxnSpPr>
          <p:nvPr/>
        </p:nvCxnSpPr>
        <p:spPr>
          <a:xfrm flipV="1">
            <a:off x="8598801" y="6380215"/>
            <a:ext cx="804736" cy="1"/>
          </a:xfrm>
          <a:prstGeom prst="bentConnector3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169F42BA-FC3C-4FE0-BA90-4BFD9847B2C8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8767118" y="5317730"/>
            <a:ext cx="636419" cy="4183"/>
          </a:xfrm>
          <a:prstGeom prst="bentConnector3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C34013B1-2CB6-49C2-A063-57A0F824E649}"/>
              </a:ext>
            </a:extLst>
          </p:cNvPr>
          <p:cNvCxnSpPr>
            <a:cxnSpLocks/>
            <a:stCxn id="13" idx="3"/>
            <a:endCxn id="19" idx="2"/>
          </p:cNvCxnSpPr>
          <p:nvPr/>
        </p:nvCxnSpPr>
        <p:spPr>
          <a:xfrm>
            <a:off x="8616913" y="3589756"/>
            <a:ext cx="458406" cy="182351"/>
          </a:xfrm>
          <a:prstGeom prst="bentConnector3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89C1F9ED-C9F6-4CB0-954E-9D240CF931C7}"/>
              </a:ext>
            </a:extLst>
          </p:cNvPr>
          <p:cNvCxnSpPr>
            <a:cxnSpLocks/>
            <a:endCxn id="18" idx="2"/>
          </p:cNvCxnSpPr>
          <p:nvPr/>
        </p:nvCxnSpPr>
        <p:spPr>
          <a:xfrm rot="5400000" flipH="1" flipV="1">
            <a:off x="8810059" y="3066993"/>
            <a:ext cx="549852" cy="497408"/>
          </a:xfrm>
          <a:prstGeom prst="bentConnector2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4AA15A50-260D-49A1-A1FF-5E55E2F3D74B}"/>
              </a:ext>
            </a:extLst>
          </p:cNvPr>
          <p:cNvCxnSpPr>
            <a:cxnSpLocks/>
            <a:stCxn id="11" idx="3"/>
            <a:endCxn id="17" idx="2"/>
          </p:cNvCxnSpPr>
          <p:nvPr/>
        </p:nvCxnSpPr>
        <p:spPr>
          <a:xfrm flipV="1">
            <a:off x="8757537" y="1684635"/>
            <a:ext cx="831335" cy="1"/>
          </a:xfrm>
          <a:prstGeom prst="bentConnector3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19D212B-EAAD-4A14-9812-6DF4B3FF1CF1}"/>
              </a:ext>
            </a:extLst>
          </p:cNvPr>
          <p:cNvCxnSpPr>
            <a:cxnSpLocks/>
            <a:endCxn id="12" idx="3"/>
          </p:cNvCxnSpPr>
          <p:nvPr/>
        </p:nvCxnSpPr>
        <p:spPr>
          <a:xfrm rot="5400000">
            <a:off x="8617631" y="1961958"/>
            <a:ext cx="783776" cy="229132"/>
          </a:xfrm>
          <a:prstGeom prst="bentConnector2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C111D95-C5B2-4466-AA5B-F2E95ABACEC0}"/>
              </a:ext>
            </a:extLst>
          </p:cNvPr>
          <p:cNvSpPr txBox="1"/>
          <p:nvPr/>
        </p:nvSpPr>
        <p:spPr>
          <a:xfrm>
            <a:off x="284181" y="229149"/>
            <a:ext cx="426720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/>
              <a:t>Analyse fonctionnelle interne:  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BB49F3-17DC-4CD6-9AE2-F7A98846C1F2}"/>
              </a:ext>
            </a:extLst>
          </p:cNvPr>
          <p:cNvCxnSpPr>
            <a:cxnSpLocks/>
            <a:stCxn id="14" idx="3"/>
            <a:endCxn id="20" idx="2"/>
          </p:cNvCxnSpPr>
          <p:nvPr/>
        </p:nvCxnSpPr>
        <p:spPr>
          <a:xfrm>
            <a:off x="8599382" y="4512873"/>
            <a:ext cx="824138" cy="2292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D556DA-45E4-4169-AB5B-BFD1D75F490C}"/>
              </a:ext>
            </a:extLst>
          </p:cNvPr>
          <p:cNvCxnSpPr>
            <a:cxnSpLocks/>
          </p:cNvCxnSpPr>
          <p:nvPr/>
        </p:nvCxnSpPr>
        <p:spPr>
          <a:xfrm flipV="1">
            <a:off x="8757537" y="4512873"/>
            <a:ext cx="0" cy="80904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7FC07E7-2510-4137-8B85-18FE8A18E422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5728177" y="4512873"/>
            <a:ext cx="1029526" cy="257629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E785E8-DC49-4B05-A5C5-20ED120B7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0850" y="6517368"/>
            <a:ext cx="2743200" cy="365125"/>
          </a:xfrm>
        </p:spPr>
        <p:txBody>
          <a:bodyPr/>
          <a:lstStyle/>
          <a:p>
            <a:fld id="{994898D5-9D78-436D-9422-F1A59372222A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262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879FDB2-5CC7-4034-856A-7F3672858725}"/>
              </a:ext>
            </a:extLst>
          </p:cNvPr>
          <p:cNvSpPr txBox="1"/>
          <p:nvPr/>
        </p:nvSpPr>
        <p:spPr>
          <a:xfrm>
            <a:off x="785623" y="74659"/>
            <a:ext cx="1075385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Conception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BA5FD0-385D-4E58-B354-A5BA73213361}"/>
              </a:ext>
            </a:extLst>
          </p:cNvPr>
          <p:cNvSpPr/>
          <p:nvPr/>
        </p:nvSpPr>
        <p:spPr>
          <a:xfrm>
            <a:off x="986097" y="2148974"/>
            <a:ext cx="68137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latin typeface="Calibri" panose="020F0502020204030204" pitchFamily="34" charset="0"/>
              </a:rPr>
              <a:t>Mécanisme en chaîne cinématique</a:t>
            </a:r>
          </a:p>
          <a:p>
            <a:r>
              <a:rPr lang="fr-FR" sz="2400" dirty="0">
                <a:latin typeface="Calibri" panose="020F0502020204030204" pitchFamily="34" charset="0"/>
              </a:rPr>
              <a:t>ouverte constitué d’une alternance de corps et</a:t>
            </a:r>
          </a:p>
          <a:p>
            <a:r>
              <a:rPr lang="fr-FR" sz="2400" dirty="0">
                <a:latin typeface="Calibri" panose="020F0502020204030204" pitchFamily="34" charset="0"/>
              </a:rPr>
              <a:t>de liaisons.</a:t>
            </a:r>
            <a:endParaRPr lang="fr-FR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FA89C1-FB07-4203-A0BA-D69C3D122BCE}"/>
              </a:ext>
            </a:extLst>
          </p:cNvPr>
          <p:cNvSpPr/>
          <p:nvPr/>
        </p:nvSpPr>
        <p:spPr>
          <a:xfrm>
            <a:off x="947038" y="4822621"/>
            <a:ext cx="68137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latin typeface="Calibri" panose="020F0502020204030204" pitchFamily="34" charset="0"/>
              </a:rPr>
              <a:t>Mécanisme en chaîne cinématique fermée dont l'organe terminal est relié à la base par plusieurs chaînes cinématiques indépendantes.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7D1673-1602-48CB-996D-59A442B568C4}"/>
              </a:ext>
            </a:extLst>
          </p:cNvPr>
          <p:cNvSpPr txBox="1"/>
          <p:nvPr/>
        </p:nvSpPr>
        <p:spPr>
          <a:xfrm>
            <a:off x="217163" y="750520"/>
            <a:ext cx="484445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/>
              <a:t>Architecture du Robot: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0F6BFA-8863-4B2E-B5AE-4958C80D53F1}"/>
              </a:ext>
            </a:extLst>
          </p:cNvPr>
          <p:cNvSpPr/>
          <p:nvPr/>
        </p:nvSpPr>
        <p:spPr>
          <a:xfrm>
            <a:off x="947038" y="1506563"/>
            <a:ext cx="3445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365F92"/>
                </a:solidFill>
                <a:latin typeface="Cambria-Bold"/>
              </a:rPr>
              <a:t>Architecture série :</a:t>
            </a:r>
            <a:endParaRPr lang="fr-FR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E7C10F-453B-4A6C-8DCA-2ACDD8921134}"/>
              </a:ext>
            </a:extLst>
          </p:cNvPr>
          <p:cNvSpPr/>
          <p:nvPr/>
        </p:nvSpPr>
        <p:spPr>
          <a:xfrm>
            <a:off x="731167" y="3759712"/>
            <a:ext cx="28991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srgbClr val="365F92"/>
                </a:solidFill>
                <a:latin typeface="Cambria-Bold"/>
              </a:rPr>
              <a:t>Architecture parallèle :</a:t>
            </a:r>
            <a:endParaRPr lang="fr-FR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309569-4287-4922-9ED6-BCEF0A9ED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8</a:t>
            </a:fld>
            <a:endParaRPr lang="fr-FR"/>
          </a:p>
        </p:txBody>
      </p:sp>
      <p:pic>
        <p:nvPicPr>
          <p:cNvPr id="14" name="Picture 3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428" y="1465360"/>
            <a:ext cx="2421255" cy="2421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4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580" y="4159822"/>
            <a:ext cx="2248535" cy="2343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097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5CBCDE-BD3E-4CB2-830E-F8853493F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365" y="3922055"/>
            <a:ext cx="6011431" cy="2952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878A66-E54B-4917-AE8B-6239C951527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998" y="721217"/>
            <a:ext cx="5280348" cy="276573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Box 30">
            <a:extLst>
              <a:ext uri="{FF2B5EF4-FFF2-40B4-BE49-F238E27FC236}">
                <a16:creationId xmlns:a16="http://schemas.microsoft.com/office/drawing/2014/main" id="{63BE379C-D5F2-4B62-8AC4-AF7101818058}"/>
              </a:ext>
            </a:extLst>
          </p:cNvPr>
          <p:cNvSpPr txBox="1"/>
          <p:nvPr/>
        </p:nvSpPr>
        <p:spPr>
          <a:xfrm>
            <a:off x="8156965" y="2247605"/>
            <a:ext cx="3936297" cy="688340"/>
          </a:xfrm>
          <a:prstGeom prst="rect">
            <a:avLst/>
          </a:prstGeom>
          <a:solidFill>
            <a:schemeClr val="lt1"/>
          </a:solidFill>
          <a:ln w="6350">
            <a:solidFill>
              <a:srgbClr val="7030A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AXES : A1, A2, A3, A4, A5etA6.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MOTEURS PAS A PAS : Nema 23,17,11 et 8.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5A9A16-DED0-49F2-9C63-3E7FF86C3C8E}"/>
              </a:ext>
            </a:extLst>
          </p:cNvPr>
          <p:cNvSpPr txBox="1"/>
          <p:nvPr/>
        </p:nvSpPr>
        <p:spPr>
          <a:xfrm>
            <a:off x="159137" y="286117"/>
            <a:ext cx="484445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/>
              <a:t>Schéma du Robot: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CEEC5D-02F2-445A-9ADA-CF095174C67F}"/>
              </a:ext>
            </a:extLst>
          </p:cNvPr>
          <p:cNvSpPr txBox="1"/>
          <p:nvPr/>
        </p:nvSpPr>
        <p:spPr>
          <a:xfrm>
            <a:off x="149717" y="3486955"/>
            <a:ext cx="484445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/>
              <a:t>Schéma cinématique: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4653AF-82BE-4272-B26D-B97A88348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98D5-9D78-436D-9422-F1A59372222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83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3003</TotalTime>
  <Words>1648</Words>
  <Application>Microsoft Office PowerPoint</Application>
  <PresentationFormat>Widescreen</PresentationFormat>
  <Paragraphs>318</Paragraphs>
  <Slides>43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Calibri</vt:lpstr>
      <vt:lpstr>Calibri Light</vt:lpstr>
      <vt:lpstr>Cambria</vt:lpstr>
      <vt:lpstr>Cambria Math</vt:lpstr>
      <vt:lpstr>Cambria-Bold</vt:lpstr>
      <vt:lpstr>Symbol</vt:lpstr>
      <vt:lpstr>Times New Roman</vt:lpstr>
      <vt:lpstr>Wingdings</vt:lpstr>
      <vt:lpstr>Office Theme</vt:lpstr>
      <vt:lpstr>Université Sultan moulay Sulaiman  Faculté des science et technique de Beni Mellal</vt:lpstr>
      <vt:lpstr>Plan:</vt:lpstr>
      <vt:lpstr>Introduction </vt:lpstr>
      <vt:lpstr>PowerPoint Presentation</vt:lpstr>
      <vt:lpstr>Analyse fonctionnelle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Modélisation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Commande et composantes électroniques</vt:lpstr>
      <vt:lpstr>Les moteurs et les drivers </vt:lpstr>
      <vt:lpstr>Les moteurs et les drivers </vt:lpstr>
      <vt:lpstr>La commande:</vt:lpstr>
      <vt:lpstr>L’organigramme:</vt:lpstr>
      <vt:lpstr>Réalisation </vt:lpstr>
      <vt:lpstr>PowerPoint Presentation</vt:lpstr>
      <vt:lpstr>Conception des pièces</vt:lpstr>
      <vt:lpstr>PowerPoint Presentation</vt:lpstr>
      <vt:lpstr>PowerPoint Presentation</vt:lpstr>
      <vt:lpstr>PowerPoint Presentation</vt:lpstr>
      <vt:lpstr>PowerPoint Presentation</vt:lpstr>
      <vt:lpstr>Commande de Uarm:</vt:lpstr>
      <vt:lpstr>L’organigramme:</vt:lpstr>
      <vt:lpstr>PowerPoint Presentation</vt:lpstr>
      <vt:lpstr>Conclusion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Université Sultan moulay Sulaiman  Faculté des science et technique de Beni Mellal</dc:title>
  <dc:creator>zakaria qaddi</dc:creator>
  <cp:lastModifiedBy>zakaria qaddi</cp:lastModifiedBy>
  <cp:revision>231</cp:revision>
  <dcterms:created xsi:type="dcterms:W3CDTF">2019-05-18T10:38:06Z</dcterms:created>
  <dcterms:modified xsi:type="dcterms:W3CDTF">2019-06-28T11:30:20Z</dcterms:modified>
</cp:coreProperties>
</file>